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506" r:id="rId2"/>
    <p:sldId id="540" r:id="rId3"/>
    <p:sldId id="600" r:id="rId4"/>
    <p:sldId id="325" r:id="rId5"/>
    <p:sldId id="508" r:id="rId6"/>
    <p:sldId id="581" r:id="rId7"/>
    <p:sldId id="584" r:id="rId8"/>
    <p:sldId id="586" r:id="rId9"/>
    <p:sldId id="588" r:id="rId10"/>
    <p:sldId id="318" r:id="rId11"/>
    <p:sldId id="515" r:id="rId12"/>
    <p:sldId id="516" r:id="rId13"/>
    <p:sldId id="365" r:id="rId14"/>
    <p:sldId id="597" r:id="rId15"/>
    <p:sldId id="599" r:id="rId16"/>
    <p:sldId id="543" r:id="rId17"/>
    <p:sldId id="601" r:id="rId18"/>
    <p:sldId id="594" r:id="rId19"/>
    <p:sldId id="572" r:id="rId20"/>
    <p:sldId id="574" r:id="rId21"/>
    <p:sldId id="491" r:id="rId22"/>
    <p:sldId id="348" r:id="rId23"/>
    <p:sldId id="541" r:id="rId24"/>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B28B553-F4F3-42B8-8366-6D7DED9D287D}">
          <p14:sldIdLst>
            <p14:sldId id="506"/>
            <p14:sldId id="540"/>
            <p14:sldId id="600"/>
            <p14:sldId id="330"/>
            <p14:sldId id="579"/>
            <p14:sldId id="582"/>
            <p14:sldId id="325"/>
            <p14:sldId id="508"/>
            <p14:sldId id="581"/>
            <p14:sldId id="584"/>
            <p14:sldId id="586"/>
            <p14:sldId id="588"/>
            <p14:sldId id="318"/>
            <p14:sldId id="515"/>
            <p14:sldId id="516"/>
            <p14:sldId id="365"/>
            <p14:sldId id="597"/>
            <p14:sldId id="599"/>
            <p14:sldId id="543"/>
            <p14:sldId id="601"/>
            <p14:sldId id="594"/>
            <p14:sldId id="572"/>
            <p14:sldId id="574"/>
            <p14:sldId id="491"/>
            <p14:sldId id="348"/>
            <p14:sldId id="541"/>
            <p14:sldId id="558"/>
            <p14:sldId id="591"/>
            <p14:sldId id="596"/>
            <p14:sldId id="566"/>
            <p14:sldId id="534"/>
            <p14:sldId id="595"/>
            <p14:sldId id="535"/>
            <p14:sldId id="602"/>
            <p14:sldId id="592"/>
            <p14:sldId id="549"/>
            <p14:sldId id="55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426" autoAdjust="0"/>
    <p:restoredTop sz="95737" autoAdjust="0"/>
  </p:normalViewPr>
  <p:slideViewPr>
    <p:cSldViewPr>
      <p:cViewPr varScale="1">
        <p:scale>
          <a:sx n="87" d="100"/>
          <a:sy n="87" d="100"/>
        </p:scale>
        <p:origin x="-9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9"/>
  <c:chart>
    <c:title>
      <c:layout/>
    </c:title>
    <c:plotArea>
      <c:layout/>
      <c:barChart>
        <c:barDir val="col"/>
        <c:grouping val="clustered"/>
        <c:ser>
          <c:idx val="0"/>
          <c:order val="0"/>
          <c:tx>
            <c:strRef>
              <c:f>Sheet1!$B$1</c:f>
              <c:strCache>
                <c:ptCount val="1"/>
                <c:pt idx="0">
                  <c:v>Output</c:v>
                </c:pt>
              </c:strCache>
            </c:strRef>
          </c:tx>
          <c:cat>
            <c:numRef>
              <c:f>Sheet1!$A$2:$A$24</c:f>
              <c:numCache>
                <c:formatCode>General</c:formatCode>
                <c:ptCount val="23"/>
                <c:pt idx="0">
                  <c:v>1992</c:v>
                </c:pt>
                <c:pt idx="1">
                  <c:v>1993</c:v>
                </c:pt>
                <c:pt idx="2">
                  <c:v>1994</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General</c:formatCode>
                <c:ptCount val="23"/>
                <c:pt idx="0">
                  <c:v>27</c:v>
                </c:pt>
                <c:pt idx="1">
                  <c:v>120</c:v>
                </c:pt>
                <c:pt idx="2">
                  <c:v>98</c:v>
                </c:pt>
                <c:pt idx="3">
                  <c:v>68</c:v>
                </c:pt>
                <c:pt idx="4">
                  <c:v>65</c:v>
                </c:pt>
                <c:pt idx="5">
                  <c:v>82</c:v>
                </c:pt>
                <c:pt idx="6">
                  <c:v>93</c:v>
                </c:pt>
                <c:pt idx="7">
                  <c:v>96</c:v>
                </c:pt>
                <c:pt idx="8">
                  <c:v>116</c:v>
                </c:pt>
                <c:pt idx="9">
                  <c:v>128</c:v>
                </c:pt>
                <c:pt idx="10">
                  <c:v>106</c:v>
                </c:pt>
                <c:pt idx="11">
                  <c:v>130</c:v>
                </c:pt>
                <c:pt idx="12">
                  <c:v>108</c:v>
                </c:pt>
                <c:pt idx="13">
                  <c:v>109</c:v>
                </c:pt>
                <c:pt idx="14">
                  <c:v>123</c:v>
                </c:pt>
                <c:pt idx="15">
                  <c:v>113</c:v>
                </c:pt>
                <c:pt idx="16">
                  <c:v>117</c:v>
                </c:pt>
                <c:pt idx="17">
                  <c:v>142</c:v>
                </c:pt>
                <c:pt idx="18">
                  <c:v>169</c:v>
                </c:pt>
                <c:pt idx="19">
                  <c:v>108</c:v>
                </c:pt>
                <c:pt idx="20">
                  <c:v>146</c:v>
                </c:pt>
                <c:pt idx="21">
                  <c:v>162</c:v>
                </c:pt>
                <c:pt idx="22">
                  <c:v>176</c:v>
                </c:pt>
              </c:numCache>
            </c:numRef>
          </c:val>
        </c:ser>
        <c:dLbls/>
        <c:axId val="67173376"/>
        <c:axId val="66806528"/>
      </c:barChart>
      <c:catAx>
        <c:axId val="67173376"/>
        <c:scaling>
          <c:orientation val="minMax"/>
        </c:scaling>
        <c:axPos val="b"/>
        <c:numFmt formatCode="General" sourceLinked="1"/>
        <c:majorTickMark val="none"/>
        <c:tickLblPos val="nextTo"/>
        <c:crossAx val="66806528"/>
        <c:crosses val="autoZero"/>
        <c:auto val="1"/>
        <c:lblAlgn val="ctr"/>
        <c:lblOffset val="100"/>
      </c:catAx>
      <c:valAx>
        <c:axId val="66806528"/>
        <c:scaling>
          <c:orientation val="minMax"/>
        </c:scaling>
        <c:axPos val="l"/>
        <c:majorGridlines/>
        <c:numFmt formatCode="General" sourceLinked="1"/>
        <c:majorTickMark val="none"/>
        <c:tickLblPos val="nextTo"/>
        <c:crossAx val="67173376"/>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9A7FF-99D0-4C2C-AA14-ED70D6E99644}" type="datetimeFigureOut">
              <a:rPr lang="en-US" smtClean="0"/>
              <a:pPr/>
              <a:t>8/26/2016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1C9AF-FB0C-4A2B-8BD5-9B997B3ED06C}" type="slidenum">
              <a:rPr lang="en-US" smtClean="0"/>
              <a:pPr/>
              <a:t>‹#›</a:t>
            </a:fld>
            <a:endParaRPr lang="en-US"/>
          </a:p>
        </p:txBody>
      </p:sp>
    </p:spTree>
    <p:extLst>
      <p:ext uri="{BB962C8B-B14F-4D97-AF65-F5344CB8AC3E}">
        <p14:creationId xmlns:p14="http://schemas.microsoft.com/office/powerpoint/2010/main" xmlns="" val="19355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38BDBE-7BA6-46A9-947D-D536B903E86A}" type="datetimeFigureOut">
              <a:rPr lang="en-US" smtClean="0"/>
              <a:pPr/>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4D93C-1F91-44CE-B2E1-EAF9ED81CAD0}"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8BDBE-7BA6-46A9-947D-D536B903E86A}" type="datetimeFigureOut">
              <a:rPr lang="en-US" smtClean="0"/>
              <a:pPr/>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4D93C-1F91-44CE-B2E1-EAF9ED81CA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38BDBE-7BA6-46A9-947D-D536B903E86A}" type="datetimeFigureOut">
              <a:rPr lang="en-US" smtClean="0"/>
              <a:pPr/>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4D93C-1F91-44CE-B2E1-EAF9ED81CA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38BDBE-7BA6-46A9-947D-D536B903E86A}" type="datetimeFigureOut">
              <a:rPr lang="en-US" smtClean="0"/>
              <a:pPr/>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4D93C-1F91-44CE-B2E1-EAF9ED81CAD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38BDBE-7BA6-46A9-947D-D536B903E86A}" type="datetimeFigureOut">
              <a:rPr lang="en-US" smtClean="0"/>
              <a:pPr/>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4D93C-1F91-44CE-B2E1-EAF9ED81CA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38BDBE-7BA6-46A9-947D-D536B903E86A}" type="datetimeFigureOut">
              <a:rPr lang="en-US" smtClean="0"/>
              <a:pPr/>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4D93C-1F91-44CE-B2E1-EAF9ED81CAD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38BDBE-7BA6-46A9-947D-D536B903E86A}" type="datetimeFigureOut">
              <a:rPr lang="en-US" smtClean="0"/>
              <a:pPr/>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4D93C-1F91-44CE-B2E1-EAF9ED81CAD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38BDBE-7BA6-46A9-947D-D536B903E86A}" type="datetimeFigureOut">
              <a:rPr lang="en-US" smtClean="0"/>
              <a:pPr/>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4D93C-1F91-44CE-B2E1-EAF9ED81CA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8BDBE-7BA6-46A9-947D-D536B903E86A}" type="datetimeFigureOut">
              <a:rPr lang="en-US" smtClean="0"/>
              <a:pPr/>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4D93C-1F91-44CE-B2E1-EAF9ED81CA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8BDBE-7BA6-46A9-947D-D536B903E86A}" type="datetimeFigureOut">
              <a:rPr lang="en-US" smtClean="0"/>
              <a:pPr/>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4D93C-1F91-44CE-B2E1-EAF9ED81CA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8BDBE-7BA6-46A9-947D-D536B903E86A}" type="datetimeFigureOut">
              <a:rPr lang="en-US" smtClean="0"/>
              <a:pPr/>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4D93C-1F91-44CE-B2E1-EAF9ED81CAD0}"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E38BDBE-7BA6-46A9-947D-D536B903E86A}" type="datetimeFigureOut">
              <a:rPr lang="en-US" smtClean="0"/>
              <a:pPr/>
              <a:t>8/26/2016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274D93C-1F91-44CE-B2E1-EAF9ED81CA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2683"/>
            <a:ext cx="6512511" cy="685800"/>
          </a:xfrm>
        </p:spPr>
        <p:txBody>
          <a:bodyPr/>
          <a:lstStyle/>
          <a:p>
            <a:pPr marL="0" indent="0" algn="ctr">
              <a:buNone/>
            </a:pPr>
            <a:r>
              <a:rPr lang="en-US" sz="2800" dirty="0" smtClean="0">
                <a:solidFill>
                  <a:schemeClr val="accent6">
                    <a:lumMod val="75000"/>
                  </a:schemeClr>
                </a:solidFill>
                <a:latin typeface="AgencyFB" panose="02000806040000020003" pitchFamily="2" charset="0"/>
              </a:rPr>
              <a:t>IQRAA TECHNICAL TRAINING INSTITUTE-SRI LANKA</a:t>
            </a:r>
            <a:endParaRPr lang="en-US" sz="2800" dirty="0">
              <a:solidFill>
                <a:schemeClr val="accent6">
                  <a:lumMod val="75000"/>
                </a:schemeClr>
              </a:solidFill>
              <a:latin typeface="AgencyFB" panose="02000806040000020003" pitchFamily="2" charset="0"/>
            </a:endParaRPr>
          </a:p>
        </p:txBody>
      </p:sp>
      <p:pic>
        <p:nvPicPr>
          <p:cNvPr id="1026" name="Picture 2" descr="C:\Users\Gaffoor\Desktop\DCIM\101MSDCF\DSC01610.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657240"/>
            <a:ext cx="7315200" cy="448243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901952" y="4191000"/>
            <a:ext cx="7543800" cy="2677656"/>
          </a:xfrm>
          <a:prstGeom prst="rect">
            <a:avLst/>
          </a:prstGeom>
        </p:spPr>
        <p:txBody>
          <a:bodyPr wrap="square">
            <a:spAutoFit/>
          </a:bodyPr>
          <a:lstStyle/>
          <a:p>
            <a:pPr marL="45720" indent="0" algn="ctr">
              <a:buNone/>
            </a:pPr>
            <a:endParaRPr lang="en-US" sz="2000" b="1" dirty="0">
              <a:solidFill>
                <a:schemeClr val="accent2">
                  <a:lumMod val="75000"/>
                </a:schemeClr>
              </a:solidFill>
            </a:endParaRPr>
          </a:p>
          <a:p>
            <a:pPr marL="45720" indent="0" algn="ctr">
              <a:buNone/>
            </a:pPr>
            <a:endParaRPr lang="en-US" sz="2000" b="1" dirty="0" smtClean="0">
              <a:solidFill>
                <a:schemeClr val="accent2">
                  <a:lumMod val="75000"/>
                </a:schemeClr>
              </a:solidFill>
            </a:endParaRPr>
          </a:p>
          <a:p>
            <a:pPr marL="45720" indent="0" algn="ctr">
              <a:buNone/>
            </a:pPr>
            <a:endParaRPr lang="en-US" sz="2000" b="1" dirty="0">
              <a:solidFill>
                <a:schemeClr val="accent1">
                  <a:lumMod val="75000"/>
                </a:schemeClr>
              </a:solidFill>
            </a:endParaRPr>
          </a:p>
          <a:p>
            <a:pPr marL="45720" indent="0" algn="ctr">
              <a:buNone/>
            </a:pPr>
            <a:r>
              <a:rPr lang="en-US" sz="2000" b="1" dirty="0">
                <a:solidFill>
                  <a:schemeClr val="accent1">
                    <a:lumMod val="75000"/>
                  </a:schemeClr>
                </a:solidFill>
              </a:rPr>
              <a:t>IQRAA CHARITABLE SOCIETY-JEDDAH,SAUDI ARABIA</a:t>
            </a:r>
          </a:p>
          <a:p>
            <a:pPr marL="45720" indent="0" algn="ctr">
              <a:buNone/>
            </a:pPr>
            <a:r>
              <a:rPr lang="en-US" sz="2000" b="1" dirty="0">
                <a:solidFill>
                  <a:schemeClr val="accent1">
                    <a:lumMod val="75000"/>
                  </a:schemeClr>
                </a:solidFill>
              </a:rPr>
              <a:t>&amp;</a:t>
            </a:r>
          </a:p>
          <a:p>
            <a:pPr marL="45720" indent="0" algn="ctr">
              <a:buNone/>
            </a:pPr>
            <a:r>
              <a:rPr lang="en-US" sz="2000" b="1" dirty="0">
                <a:solidFill>
                  <a:schemeClr val="accent1">
                    <a:lumMod val="75000"/>
                  </a:schemeClr>
                </a:solidFill>
              </a:rPr>
              <a:t>  ISLAMIC RENAISSANCE </a:t>
            </a:r>
            <a:r>
              <a:rPr lang="en-US" sz="2000" b="1" dirty="0" smtClean="0">
                <a:solidFill>
                  <a:schemeClr val="accent1">
                    <a:lumMod val="75000"/>
                  </a:schemeClr>
                </a:solidFill>
              </a:rPr>
              <a:t>MOVEMENT, SRI LANKA.</a:t>
            </a:r>
          </a:p>
          <a:p>
            <a:pPr marL="45720" indent="0" algn="ctr">
              <a:buNone/>
            </a:pPr>
            <a:r>
              <a:rPr lang="en-US" sz="2000" b="1" dirty="0">
                <a:solidFill>
                  <a:schemeClr val="accent1">
                    <a:lumMod val="75000"/>
                  </a:schemeClr>
                </a:solidFill>
              </a:rPr>
              <a:t>Managed by</a:t>
            </a:r>
          </a:p>
          <a:p>
            <a:pPr marL="45720" indent="0" algn="ctr">
              <a:buNone/>
            </a:pPr>
            <a:r>
              <a:rPr lang="en-US" sz="2800" dirty="0">
                <a:solidFill>
                  <a:schemeClr val="accent1">
                    <a:lumMod val="75000"/>
                  </a:schemeClr>
                </a:solidFill>
                <a:latin typeface="AgencyFB" panose="02000806040000020003" pitchFamily="2" charset="0"/>
              </a:rPr>
              <a:t>IQRAA TECHNICAL TRAINING INSTITUTE TRUST</a:t>
            </a:r>
          </a:p>
        </p:txBody>
      </p:sp>
      <p:pic>
        <p:nvPicPr>
          <p:cNvPr id="8" name="Picture 7" descr="Iqraa Logo.jpg"/>
          <p:cNvPicPr>
            <a:picLocks noChangeAspect="1"/>
          </p:cNvPicPr>
          <p:nvPr/>
        </p:nvPicPr>
        <p:blipFill>
          <a:blip r:embed="rId3" cstate="print"/>
          <a:stretch>
            <a:fillRect/>
          </a:stretch>
        </p:blipFill>
        <p:spPr>
          <a:xfrm>
            <a:off x="0" y="0"/>
            <a:ext cx="1584775" cy="1371600"/>
          </a:xfrm>
          <a:prstGeom prst="rect">
            <a:avLst/>
          </a:prstGeom>
        </p:spPr>
      </p:pic>
    </p:spTree>
    <p:extLst>
      <p:ext uri="{BB962C8B-B14F-4D97-AF65-F5344CB8AC3E}">
        <p14:creationId xmlns:p14="http://schemas.microsoft.com/office/powerpoint/2010/main" xmlns="" val="292338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ffoor\Desktop\Iqraa Income\Iqraa Profile\Page 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7849" y="0"/>
            <a:ext cx="4848301"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5384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871602865"/>
              </p:ext>
            </p:extLst>
          </p:nvPr>
        </p:nvGraphicFramePr>
        <p:xfrm>
          <a:off x="381000" y="2133600"/>
          <a:ext cx="7879080" cy="3788664"/>
        </p:xfrm>
        <a:graphic>
          <a:graphicData uri="http://schemas.openxmlformats.org/drawingml/2006/table">
            <a:tbl>
              <a:tblPr firstRow="1" firstCol="1" bandRow="1">
                <a:tableStyleId>{5C22544A-7EE6-4342-B048-85BDC9FD1C3A}</a:tableStyleId>
              </a:tblPr>
              <a:tblGrid>
                <a:gridCol w="4225474"/>
                <a:gridCol w="1826803"/>
                <a:gridCol w="1826803"/>
              </a:tblGrid>
              <a:tr h="228600">
                <a:tc>
                  <a:txBody>
                    <a:bodyPr/>
                    <a:lstStyle/>
                    <a:p>
                      <a:pPr marL="0" marR="0" algn="ctr">
                        <a:lnSpc>
                          <a:spcPct val="115000"/>
                        </a:lnSpc>
                        <a:spcBef>
                          <a:spcPts val="0"/>
                        </a:spcBef>
                        <a:spcAft>
                          <a:spcPts val="0"/>
                        </a:spcAft>
                      </a:pPr>
                      <a:r>
                        <a:rPr lang="en-US" sz="2400" dirty="0">
                          <a:effectLst/>
                        </a:rPr>
                        <a:t>Course</a:t>
                      </a:r>
                      <a:endParaRPr lang="en-US" sz="2400" dirty="0">
                        <a:effectLst/>
                        <a:latin typeface="Verdan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Duration</a:t>
                      </a:r>
                      <a:endParaRPr lang="en-US" sz="2000" dirty="0">
                        <a:effectLst/>
                        <a:latin typeface="Verdan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 </a:t>
                      </a:r>
                      <a:endParaRPr lang="en-US" sz="1000" dirty="0">
                        <a:effectLst/>
                        <a:latin typeface="Verdana"/>
                        <a:ea typeface="Calibri"/>
                        <a:cs typeface="Times New Roman"/>
                      </a:endParaRPr>
                    </a:p>
                  </a:txBody>
                  <a:tcPr marL="68580" marR="68580" marT="0" marB="0"/>
                </a:tc>
              </a:tr>
              <a:tr h="381000">
                <a:tc>
                  <a:txBody>
                    <a:bodyPr/>
                    <a:lstStyle/>
                    <a:p>
                      <a:pPr marL="0" marR="0">
                        <a:lnSpc>
                          <a:spcPct val="115000"/>
                        </a:lnSpc>
                        <a:spcBef>
                          <a:spcPts val="0"/>
                        </a:spcBef>
                        <a:spcAft>
                          <a:spcPts val="0"/>
                        </a:spcAft>
                      </a:pPr>
                      <a:r>
                        <a:rPr lang="en-US" sz="2000" dirty="0">
                          <a:effectLst/>
                        </a:rPr>
                        <a:t>Automobile </a:t>
                      </a:r>
                      <a:r>
                        <a:rPr lang="en-US" sz="2000" dirty="0" smtClean="0">
                          <a:effectLst/>
                        </a:rPr>
                        <a:t>Mechanic</a:t>
                      </a:r>
                      <a:endParaRPr lang="en-US" sz="2000" dirty="0">
                        <a:effectLst/>
                        <a:latin typeface="Verdan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 ½ years</a:t>
                      </a:r>
                      <a:endParaRPr lang="en-US" sz="2000" dirty="0">
                        <a:effectLst/>
                        <a:latin typeface="Verdan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 </a:t>
                      </a:r>
                      <a:endParaRPr lang="en-US" sz="1000">
                        <a:effectLst/>
                        <a:latin typeface="Verdana"/>
                        <a:ea typeface="Calibri"/>
                        <a:cs typeface="Times New Roman"/>
                      </a:endParaRPr>
                    </a:p>
                  </a:txBody>
                  <a:tcPr marL="68580" marR="68580" marT="0" marB="0"/>
                </a:tc>
              </a:tr>
              <a:tr h="381000">
                <a:tc>
                  <a:txBody>
                    <a:bodyPr/>
                    <a:lstStyle/>
                    <a:p>
                      <a:pPr marL="0" marR="0">
                        <a:lnSpc>
                          <a:spcPct val="115000"/>
                        </a:lnSpc>
                        <a:spcBef>
                          <a:spcPts val="0"/>
                        </a:spcBef>
                        <a:spcAft>
                          <a:spcPts val="0"/>
                        </a:spcAft>
                      </a:pPr>
                      <a:r>
                        <a:rPr lang="en-US" sz="2000" dirty="0">
                          <a:effectLst/>
                        </a:rPr>
                        <a:t>Refrigeration and Air-conditioning </a:t>
                      </a:r>
                      <a:r>
                        <a:rPr lang="en-US" sz="2000" dirty="0" smtClean="0">
                          <a:effectLst/>
                        </a:rPr>
                        <a:t>Mechanic </a:t>
                      </a:r>
                      <a:endParaRPr lang="en-US" sz="2000" dirty="0">
                        <a:effectLst/>
                        <a:latin typeface="Verdan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 ½ Years</a:t>
                      </a:r>
                      <a:endParaRPr lang="en-US" sz="2000" dirty="0">
                        <a:effectLst/>
                        <a:latin typeface="Verdan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 </a:t>
                      </a:r>
                      <a:endParaRPr lang="en-US" sz="1000">
                        <a:effectLst/>
                        <a:latin typeface="Verdana"/>
                        <a:ea typeface="Calibri"/>
                        <a:cs typeface="Times New Roman"/>
                      </a:endParaRPr>
                    </a:p>
                  </a:txBody>
                  <a:tcPr marL="68580" marR="68580" marT="0" marB="0"/>
                </a:tc>
              </a:tr>
              <a:tr h="381000">
                <a:tc>
                  <a:txBody>
                    <a:bodyPr/>
                    <a:lstStyle/>
                    <a:p>
                      <a:pPr marL="0" marR="0">
                        <a:lnSpc>
                          <a:spcPct val="115000"/>
                        </a:lnSpc>
                        <a:spcBef>
                          <a:spcPts val="0"/>
                        </a:spcBef>
                        <a:spcAft>
                          <a:spcPts val="0"/>
                        </a:spcAft>
                      </a:pPr>
                      <a:r>
                        <a:rPr lang="en-US" sz="2000" dirty="0">
                          <a:effectLst/>
                        </a:rPr>
                        <a:t>Automobile </a:t>
                      </a:r>
                      <a:r>
                        <a:rPr lang="en-US" sz="2000" dirty="0" smtClean="0">
                          <a:effectLst/>
                        </a:rPr>
                        <a:t>Electrician</a:t>
                      </a:r>
                      <a:endParaRPr lang="en-US" sz="2000" dirty="0">
                        <a:effectLst/>
                        <a:latin typeface="Verdan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 ½ Years</a:t>
                      </a:r>
                      <a:endParaRPr lang="en-US" sz="2000" dirty="0">
                        <a:effectLst/>
                        <a:latin typeface="Verdan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 </a:t>
                      </a:r>
                      <a:endParaRPr lang="en-US" sz="1000">
                        <a:effectLst/>
                        <a:latin typeface="Verdana"/>
                        <a:ea typeface="Calibri"/>
                        <a:cs typeface="Times New Roman"/>
                      </a:endParaRPr>
                    </a:p>
                  </a:txBody>
                  <a:tcPr marL="68580" marR="68580" marT="0" marB="0"/>
                </a:tc>
              </a:tr>
              <a:tr h="381000">
                <a:tc>
                  <a:txBody>
                    <a:bodyPr/>
                    <a:lstStyle/>
                    <a:p>
                      <a:pPr marL="0" marR="0">
                        <a:lnSpc>
                          <a:spcPct val="115000"/>
                        </a:lnSpc>
                        <a:spcBef>
                          <a:spcPts val="0"/>
                        </a:spcBef>
                        <a:spcAft>
                          <a:spcPts val="0"/>
                        </a:spcAft>
                      </a:pPr>
                      <a:r>
                        <a:rPr lang="en-US" sz="2000" dirty="0" smtClean="0">
                          <a:effectLst/>
                        </a:rPr>
                        <a:t>Electrician</a:t>
                      </a:r>
                      <a:endParaRPr lang="en-US" sz="2000" dirty="0">
                        <a:effectLst/>
                        <a:latin typeface="Verdan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 ½ Years</a:t>
                      </a:r>
                      <a:endParaRPr lang="en-US" sz="2000" dirty="0">
                        <a:effectLst/>
                        <a:latin typeface="Verdan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 </a:t>
                      </a:r>
                      <a:endParaRPr lang="en-US" sz="1000">
                        <a:effectLst/>
                        <a:latin typeface="Verdana"/>
                        <a:ea typeface="Calibri"/>
                        <a:cs typeface="Times New Roman"/>
                      </a:endParaRPr>
                    </a:p>
                  </a:txBody>
                  <a:tcPr marL="68580" marR="68580" marT="0" marB="0"/>
                </a:tc>
              </a:tr>
              <a:tr h="381000">
                <a:tc>
                  <a:txBody>
                    <a:bodyPr/>
                    <a:lstStyle/>
                    <a:p>
                      <a:pPr marL="0" marR="0">
                        <a:lnSpc>
                          <a:spcPct val="115000"/>
                        </a:lnSpc>
                        <a:spcBef>
                          <a:spcPts val="0"/>
                        </a:spcBef>
                        <a:spcAft>
                          <a:spcPts val="0"/>
                        </a:spcAft>
                      </a:pPr>
                      <a:r>
                        <a:rPr lang="en-US" sz="2000" dirty="0">
                          <a:effectLst/>
                        </a:rPr>
                        <a:t>Electronics </a:t>
                      </a:r>
                      <a:r>
                        <a:rPr lang="en-US" sz="2000" dirty="0" smtClean="0">
                          <a:effectLst/>
                        </a:rPr>
                        <a:t>Equipment Repairer</a:t>
                      </a:r>
                      <a:endParaRPr lang="en-US" sz="2000" dirty="0">
                        <a:effectLst/>
                        <a:latin typeface="Verdan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 ½ Years</a:t>
                      </a:r>
                      <a:endParaRPr lang="en-US" sz="2000" dirty="0">
                        <a:effectLst/>
                        <a:latin typeface="Verdan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 </a:t>
                      </a:r>
                      <a:endParaRPr lang="en-US" sz="1000">
                        <a:effectLst/>
                        <a:latin typeface="Verdana"/>
                        <a:ea typeface="Calibri"/>
                        <a:cs typeface="Times New Roman"/>
                      </a:endParaRPr>
                    </a:p>
                  </a:txBody>
                  <a:tcPr marL="68580" marR="68580" marT="0" marB="0"/>
                </a:tc>
              </a:tr>
              <a:tr h="381000">
                <a:tc>
                  <a:txBody>
                    <a:bodyPr/>
                    <a:lstStyle/>
                    <a:p>
                      <a:pPr marL="0" marR="0">
                        <a:lnSpc>
                          <a:spcPct val="115000"/>
                        </a:lnSpc>
                        <a:spcBef>
                          <a:spcPts val="0"/>
                        </a:spcBef>
                        <a:spcAft>
                          <a:spcPts val="0"/>
                        </a:spcAft>
                      </a:pPr>
                      <a:r>
                        <a:rPr lang="en-US" sz="2000" dirty="0" smtClean="0">
                          <a:effectLst/>
                        </a:rPr>
                        <a:t>Plumber</a:t>
                      </a:r>
                      <a:endParaRPr lang="en-US" sz="2000" dirty="0">
                        <a:effectLst/>
                        <a:latin typeface="Verdan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 ½ Years</a:t>
                      </a:r>
                      <a:endParaRPr lang="en-US" sz="2000" dirty="0">
                        <a:effectLst/>
                        <a:latin typeface="Verdan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 </a:t>
                      </a:r>
                      <a:endParaRPr lang="en-US" sz="1000">
                        <a:effectLst/>
                        <a:latin typeface="Verdana"/>
                        <a:ea typeface="Calibri"/>
                        <a:cs typeface="Times New Roman"/>
                      </a:endParaRPr>
                    </a:p>
                  </a:txBody>
                  <a:tcPr marL="68580" marR="68580" marT="0" marB="0"/>
                </a:tc>
              </a:tr>
              <a:tr h="381000">
                <a:tc>
                  <a:txBody>
                    <a:bodyPr/>
                    <a:lstStyle/>
                    <a:p>
                      <a:pPr marL="0" marR="0">
                        <a:lnSpc>
                          <a:spcPct val="115000"/>
                        </a:lnSpc>
                        <a:spcBef>
                          <a:spcPts val="0"/>
                        </a:spcBef>
                        <a:spcAft>
                          <a:spcPts val="0"/>
                        </a:spcAft>
                      </a:pPr>
                      <a:r>
                        <a:rPr lang="en-US" sz="2000" dirty="0" smtClean="0">
                          <a:effectLst/>
                        </a:rPr>
                        <a:t>Welder</a:t>
                      </a:r>
                      <a:endParaRPr lang="en-US" sz="2000" dirty="0">
                        <a:effectLst/>
                        <a:latin typeface="Verdan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 ½ Year</a:t>
                      </a:r>
                      <a:endParaRPr lang="en-US" sz="2000" dirty="0">
                        <a:effectLst/>
                        <a:latin typeface="Verdan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 </a:t>
                      </a:r>
                      <a:endParaRPr lang="en-US" sz="1000">
                        <a:effectLst/>
                        <a:latin typeface="Verdana"/>
                        <a:ea typeface="Calibri"/>
                        <a:cs typeface="Times New Roman"/>
                      </a:endParaRPr>
                    </a:p>
                  </a:txBody>
                  <a:tcPr marL="68580" marR="68580" marT="0" marB="0"/>
                </a:tc>
              </a:tr>
              <a:tr h="381000">
                <a:tc>
                  <a:txBody>
                    <a:bodyPr/>
                    <a:lstStyle/>
                    <a:p>
                      <a:pPr marL="0" marR="0">
                        <a:lnSpc>
                          <a:spcPct val="115000"/>
                        </a:lnSpc>
                        <a:spcBef>
                          <a:spcPts val="0"/>
                        </a:spcBef>
                        <a:spcAft>
                          <a:spcPts val="0"/>
                        </a:spcAft>
                      </a:pPr>
                      <a:r>
                        <a:rPr lang="en-US" sz="2000" dirty="0" err="1">
                          <a:effectLst/>
                        </a:rPr>
                        <a:t>Aluminium</a:t>
                      </a:r>
                      <a:r>
                        <a:rPr lang="en-US" sz="2000" dirty="0">
                          <a:effectLst/>
                        </a:rPr>
                        <a:t> </a:t>
                      </a:r>
                      <a:r>
                        <a:rPr lang="en-US" sz="2000" dirty="0" smtClean="0">
                          <a:effectLst/>
                        </a:rPr>
                        <a:t>Fabricator</a:t>
                      </a:r>
                      <a:endParaRPr lang="en-US" sz="2000" dirty="0">
                        <a:effectLst/>
                        <a:latin typeface="Verdan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 Year </a:t>
                      </a:r>
                      <a:endParaRPr lang="en-US" sz="2000" dirty="0">
                        <a:effectLst/>
                        <a:latin typeface="Verdan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 </a:t>
                      </a:r>
                      <a:endParaRPr lang="en-US" sz="1000" dirty="0">
                        <a:effectLst/>
                        <a:latin typeface="Verdana"/>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381000" y="990600"/>
            <a:ext cx="7848600" cy="838200"/>
          </a:xfrm>
        </p:spPr>
        <p:txBody>
          <a:bodyPr/>
          <a:lstStyle/>
          <a:p>
            <a:pPr marL="0" indent="0" algn="ctr">
              <a:buNone/>
            </a:pPr>
            <a:r>
              <a:rPr lang="en-US" sz="2800" dirty="0" smtClean="0">
                <a:solidFill>
                  <a:schemeClr val="accent2">
                    <a:lumMod val="50000"/>
                  </a:schemeClr>
                </a:solidFill>
              </a:rPr>
              <a:t>COURSES AND THEIR DURATION</a:t>
            </a:r>
            <a:endParaRPr lang="en-US" sz="2800" dirty="0">
              <a:solidFill>
                <a:schemeClr val="accent2">
                  <a:lumMod val="50000"/>
                </a:schemeClr>
              </a:solidFill>
            </a:endParaRPr>
          </a:p>
        </p:txBody>
      </p:sp>
    </p:spTree>
    <p:extLst>
      <p:ext uri="{BB962C8B-B14F-4D97-AF65-F5344CB8AC3E}">
        <p14:creationId xmlns:p14="http://schemas.microsoft.com/office/powerpoint/2010/main" xmlns="" val="3724009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1717398686"/>
              </p:ext>
            </p:extLst>
          </p:nvPr>
        </p:nvGraphicFramePr>
        <p:xfrm>
          <a:off x="1371600" y="1600200"/>
          <a:ext cx="6697980" cy="4206240"/>
        </p:xfrm>
        <a:graphic>
          <a:graphicData uri="http://schemas.openxmlformats.org/drawingml/2006/table">
            <a:tbl>
              <a:tblPr firstRow="1" firstCol="1" bandRow="1">
                <a:tableStyleId>{5C22544A-7EE6-4342-B048-85BDC9FD1C3A}</a:tableStyleId>
              </a:tblPr>
              <a:tblGrid>
                <a:gridCol w="3581400"/>
                <a:gridCol w="3116580"/>
              </a:tblGrid>
              <a:tr h="0">
                <a:tc>
                  <a:txBody>
                    <a:bodyPr/>
                    <a:lstStyle/>
                    <a:p>
                      <a:pPr marL="457200" marR="0" indent="-457200" algn="ctr">
                        <a:lnSpc>
                          <a:spcPct val="115000"/>
                        </a:lnSpc>
                        <a:spcBef>
                          <a:spcPts val="0"/>
                        </a:spcBef>
                        <a:spcAft>
                          <a:spcPts val="0"/>
                        </a:spcAft>
                      </a:pPr>
                      <a:r>
                        <a:rPr lang="en-US" sz="2000" dirty="0">
                          <a:effectLst/>
                        </a:rPr>
                        <a:t>Trade</a:t>
                      </a:r>
                      <a:endParaRPr lang="en-US" sz="2000" dirty="0">
                        <a:effectLst/>
                        <a:latin typeface="Verdana"/>
                        <a:ea typeface="Calibri"/>
                        <a:cs typeface="Times New Roman"/>
                      </a:endParaRPr>
                    </a:p>
                  </a:txBody>
                  <a:tcPr marL="68580" marR="68580" marT="0" marB="0"/>
                </a:tc>
                <a:tc>
                  <a:txBody>
                    <a:bodyPr/>
                    <a:lstStyle/>
                    <a:p>
                      <a:pPr marL="457200" marR="0" indent="-457200" algn="ctr">
                        <a:lnSpc>
                          <a:spcPct val="115000"/>
                        </a:lnSpc>
                        <a:spcBef>
                          <a:spcPts val="0"/>
                        </a:spcBef>
                        <a:spcAft>
                          <a:spcPts val="0"/>
                        </a:spcAft>
                      </a:pPr>
                      <a:r>
                        <a:rPr lang="en-US" sz="2000" dirty="0">
                          <a:effectLst/>
                        </a:rPr>
                        <a:t>Capacity for Number of Trainees </a:t>
                      </a:r>
                      <a:endParaRPr lang="en-US" sz="2000" dirty="0">
                        <a:effectLst/>
                        <a:latin typeface="Verdana"/>
                        <a:ea typeface="Calibri"/>
                        <a:cs typeface="Times New Roman"/>
                      </a:endParaRPr>
                    </a:p>
                  </a:txBody>
                  <a:tcPr marL="68580" marR="68580" marT="0" marB="0"/>
                </a:tc>
              </a:tr>
              <a:tr h="0">
                <a:tc>
                  <a:txBody>
                    <a:bodyPr/>
                    <a:lstStyle/>
                    <a:p>
                      <a:pPr marL="457200" marR="0" indent="-457200">
                        <a:lnSpc>
                          <a:spcPct val="115000"/>
                        </a:lnSpc>
                        <a:spcBef>
                          <a:spcPts val="0"/>
                        </a:spcBef>
                        <a:spcAft>
                          <a:spcPts val="0"/>
                        </a:spcAft>
                      </a:pPr>
                      <a:r>
                        <a:rPr lang="en-US" sz="2000" dirty="0">
                          <a:effectLst/>
                        </a:rPr>
                        <a:t>Automobile </a:t>
                      </a:r>
                      <a:r>
                        <a:rPr lang="en-US" sz="2000" dirty="0" smtClean="0">
                          <a:effectLst/>
                        </a:rPr>
                        <a:t>Mechanic</a:t>
                      </a:r>
                      <a:endParaRPr lang="en-US" sz="2000" dirty="0">
                        <a:effectLst/>
                        <a:latin typeface="Verdana"/>
                        <a:ea typeface="Calibri"/>
                        <a:cs typeface="Times New Roman"/>
                      </a:endParaRPr>
                    </a:p>
                  </a:txBody>
                  <a:tcPr marL="68580" marR="68580" marT="0" marB="0"/>
                </a:tc>
                <a:tc>
                  <a:txBody>
                    <a:bodyPr/>
                    <a:lstStyle/>
                    <a:p>
                      <a:pPr marL="457200" marR="0" indent="-457200" algn="ctr">
                        <a:lnSpc>
                          <a:spcPct val="115000"/>
                        </a:lnSpc>
                        <a:spcBef>
                          <a:spcPts val="0"/>
                        </a:spcBef>
                        <a:spcAft>
                          <a:spcPts val="0"/>
                        </a:spcAft>
                      </a:pPr>
                      <a:r>
                        <a:rPr lang="en-US" sz="2000">
                          <a:effectLst/>
                        </a:rPr>
                        <a:t>40</a:t>
                      </a:r>
                      <a:endParaRPr lang="en-US" sz="2000">
                        <a:effectLst/>
                        <a:latin typeface="Verdana"/>
                        <a:ea typeface="Calibri"/>
                        <a:cs typeface="Times New Roman"/>
                      </a:endParaRPr>
                    </a:p>
                  </a:txBody>
                  <a:tcPr marL="68580" marR="68580" marT="0" marB="0"/>
                </a:tc>
              </a:tr>
              <a:tr h="0">
                <a:tc>
                  <a:txBody>
                    <a:bodyPr/>
                    <a:lstStyle/>
                    <a:p>
                      <a:pPr marL="457200" marR="0" indent="-457200">
                        <a:lnSpc>
                          <a:spcPct val="115000"/>
                        </a:lnSpc>
                        <a:spcBef>
                          <a:spcPts val="0"/>
                        </a:spcBef>
                        <a:spcAft>
                          <a:spcPts val="0"/>
                        </a:spcAft>
                      </a:pPr>
                      <a:r>
                        <a:rPr lang="en-US" sz="2000" dirty="0">
                          <a:effectLst/>
                        </a:rPr>
                        <a:t>Refrigeration and </a:t>
                      </a:r>
                      <a:endParaRPr lang="en-US" sz="2000" dirty="0" smtClean="0">
                        <a:effectLst/>
                      </a:endParaRPr>
                    </a:p>
                    <a:p>
                      <a:pPr marL="457200" marR="0" indent="-457200">
                        <a:lnSpc>
                          <a:spcPct val="115000"/>
                        </a:lnSpc>
                        <a:spcBef>
                          <a:spcPts val="0"/>
                        </a:spcBef>
                        <a:spcAft>
                          <a:spcPts val="0"/>
                        </a:spcAft>
                      </a:pPr>
                      <a:r>
                        <a:rPr lang="en-US" sz="2000" dirty="0" smtClean="0">
                          <a:effectLst/>
                        </a:rPr>
                        <a:t>Air-conditioning Mechanic  </a:t>
                      </a:r>
                      <a:endParaRPr lang="en-US" sz="2000" dirty="0">
                        <a:effectLst/>
                        <a:latin typeface="Verdana"/>
                        <a:ea typeface="Calibri"/>
                        <a:cs typeface="Times New Roman"/>
                      </a:endParaRPr>
                    </a:p>
                  </a:txBody>
                  <a:tcPr marL="68580" marR="68580" marT="0" marB="0"/>
                </a:tc>
                <a:tc>
                  <a:txBody>
                    <a:bodyPr/>
                    <a:lstStyle/>
                    <a:p>
                      <a:pPr marL="457200" marR="0" indent="-457200" algn="ctr">
                        <a:lnSpc>
                          <a:spcPct val="115000"/>
                        </a:lnSpc>
                        <a:spcBef>
                          <a:spcPts val="0"/>
                        </a:spcBef>
                        <a:spcAft>
                          <a:spcPts val="0"/>
                        </a:spcAft>
                      </a:pPr>
                      <a:r>
                        <a:rPr lang="en-US" sz="2000">
                          <a:effectLst/>
                        </a:rPr>
                        <a:t>20</a:t>
                      </a:r>
                      <a:endParaRPr lang="en-US" sz="2000">
                        <a:effectLst/>
                        <a:latin typeface="Verdana"/>
                        <a:ea typeface="Calibri"/>
                        <a:cs typeface="Times New Roman"/>
                      </a:endParaRPr>
                    </a:p>
                  </a:txBody>
                  <a:tcPr marL="68580" marR="68580" marT="0" marB="0"/>
                </a:tc>
              </a:tr>
              <a:tr h="0">
                <a:tc>
                  <a:txBody>
                    <a:bodyPr/>
                    <a:lstStyle/>
                    <a:p>
                      <a:pPr marL="457200" marR="0" indent="-457200">
                        <a:lnSpc>
                          <a:spcPct val="115000"/>
                        </a:lnSpc>
                        <a:spcBef>
                          <a:spcPts val="0"/>
                        </a:spcBef>
                        <a:spcAft>
                          <a:spcPts val="0"/>
                        </a:spcAft>
                      </a:pPr>
                      <a:r>
                        <a:rPr lang="en-US" sz="2000" dirty="0">
                          <a:effectLst/>
                        </a:rPr>
                        <a:t>Automobile </a:t>
                      </a:r>
                      <a:r>
                        <a:rPr lang="en-US" sz="2000" dirty="0" smtClean="0">
                          <a:effectLst/>
                        </a:rPr>
                        <a:t>Electrician</a:t>
                      </a:r>
                      <a:endParaRPr lang="en-US" sz="2000" dirty="0">
                        <a:effectLst/>
                        <a:latin typeface="Verdana"/>
                        <a:ea typeface="Calibri"/>
                        <a:cs typeface="Times New Roman"/>
                      </a:endParaRPr>
                    </a:p>
                  </a:txBody>
                  <a:tcPr marL="68580" marR="68580" marT="0" marB="0"/>
                </a:tc>
                <a:tc>
                  <a:txBody>
                    <a:bodyPr/>
                    <a:lstStyle/>
                    <a:p>
                      <a:pPr marL="457200" marR="0" indent="-457200" algn="ctr">
                        <a:lnSpc>
                          <a:spcPct val="115000"/>
                        </a:lnSpc>
                        <a:spcBef>
                          <a:spcPts val="0"/>
                        </a:spcBef>
                        <a:spcAft>
                          <a:spcPts val="0"/>
                        </a:spcAft>
                      </a:pPr>
                      <a:r>
                        <a:rPr lang="en-US" sz="2000" dirty="0">
                          <a:effectLst/>
                        </a:rPr>
                        <a:t>20</a:t>
                      </a:r>
                      <a:endParaRPr lang="en-US" sz="2000" dirty="0">
                        <a:effectLst/>
                        <a:latin typeface="Verdana"/>
                        <a:ea typeface="Calibri"/>
                        <a:cs typeface="Times New Roman"/>
                      </a:endParaRPr>
                    </a:p>
                  </a:txBody>
                  <a:tcPr marL="68580" marR="68580" marT="0" marB="0"/>
                </a:tc>
              </a:tr>
              <a:tr h="0">
                <a:tc>
                  <a:txBody>
                    <a:bodyPr/>
                    <a:lstStyle/>
                    <a:p>
                      <a:pPr marL="457200" marR="0" indent="-457200">
                        <a:lnSpc>
                          <a:spcPct val="115000"/>
                        </a:lnSpc>
                        <a:spcBef>
                          <a:spcPts val="0"/>
                        </a:spcBef>
                        <a:spcAft>
                          <a:spcPts val="0"/>
                        </a:spcAft>
                      </a:pPr>
                      <a:r>
                        <a:rPr lang="en-US" sz="2000" dirty="0" smtClean="0">
                          <a:effectLst/>
                        </a:rPr>
                        <a:t>Electrician</a:t>
                      </a:r>
                      <a:endParaRPr lang="en-US" sz="2000" dirty="0">
                        <a:effectLst/>
                        <a:latin typeface="Verdana"/>
                        <a:ea typeface="Calibri"/>
                        <a:cs typeface="Times New Roman"/>
                      </a:endParaRPr>
                    </a:p>
                  </a:txBody>
                  <a:tcPr marL="68580" marR="68580" marT="0" marB="0"/>
                </a:tc>
                <a:tc>
                  <a:txBody>
                    <a:bodyPr/>
                    <a:lstStyle/>
                    <a:p>
                      <a:pPr marL="457200" marR="0" indent="-457200" algn="ctr">
                        <a:lnSpc>
                          <a:spcPct val="115000"/>
                        </a:lnSpc>
                        <a:spcBef>
                          <a:spcPts val="0"/>
                        </a:spcBef>
                        <a:spcAft>
                          <a:spcPts val="0"/>
                        </a:spcAft>
                      </a:pPr>
                      <a:r>
                        <a:rPr lang="en-US" sz="2000" dirty="0">
                          <a:effectLst/>
                        </a:rPr>
                        <a:t>20</a:t>
                      </a:r>
                      <a:endParaRPr lang="en-US" sz="2000" dirty="0">
                        <a:effectLst/>
                        <a:latin typeface="Verdana"/>
                        <a:ea typeface="Calibri"/>
                        <a:cs typeface="Times New Roman"/>
                      </a:endParaRPr>
                    </a:p>
                  </a:txBody>
                  <a:tcPr marL="68580" marR="68580" marT="0" marB="0"/>
                </a:tc>
              </a:tr>
              <a:tr h="0">
                <a:tc>
                  <a:txBody>
                    <a:bodyPr/>
                    <a:lstStyle/>
                    <a:p>
                      <a:pPr marL="457200" marR="0" indent="-457200">
                        <a:lnSpc>
                          <a:spcPct val="115000"/>
                        </a:lnSpc>
                        <a:spcBef>
                          <a:spcPts val="0"/>
                        </a:spcBef>
                        <a:spcAft>
                          <a:spcPts val="0"/>
                        </a:spcAft>
                      </a:pPr>
                      <a:r>
                        <a:rPr lang="en-US" sz="2000" dirty="0" smtClean="0">
                          <a:effectLst/>
                        </a:rPr>
                        <a:t>Electronics Equipment Repairer</a:t>
                      </a:r>
                      <a:endParaRPr lang="en-US" sz="2000" dirty="0">
                        <a:effectLst/>
                        <a:latin typeface="Verdana"/>
                        <a:ea typeface="Calibri"/>
                        <a:cs typeface="Times New Roman"/>
                      </a:endParaRPr>
                    </a:p>
                  </a:txBody>
                  <a:tcPr marL="68580" marR="68580" marT="0" marB="0"/>
                </a:tc>
                <a:tc>
                  <a:txBody>
                    <a:bodyPr/>
                    <a:lstStyle/>
                    <a:p>
                      <a:pPr marL="457200" marR="0" indent="-457200" algn="ctr">
                        <a:lnSpc>
                          <a:spcPct val="115000"/>
                        </a:lnSpc>
                        <a:spcBef>
                          <a:spcPts val="0"/>
                        </a:spcBef>
                        <a:spcAft>
                          <a:spcPts val="0"/>
                        </a:spcAft>
                      </a:pPr>
                      <a:r>
                        <a:rPr lang="en-US" sz="2000" dirty="0">
                          <a:effectLst/>
                        </a:rPr>
                        <a:t>20</a:t>
                      </a:r>
                      <a:endParaRPr lang="en-US" sz="2000" dirty="0">
                        <a:effectLst/>
                        <a:latin typeface="Verdana"/>
                        <a:ea typeface="Calibri"/>
                        <a:cs typeface="Times New Roman"/>
                      </a:endParaRPr>
                    </a:p>
                  </a:txBody>
                  <a:tcPr marL="68580" marR="68580" marT="0" marB="0"/>
                </a:tc>
              </a:tr>
              <a:tr h="0">
                <a:tc>
                  <a:txBody>
                    <a:bodyPr/>
                    <a:lstStyle/>
                    <a:p>
                      <a:pPr marL="457200" marR="0" indent="-457200">
                        <a:lnSpc>
                          <a:spcPct val="115000"/>
                        </a:lnSpc>
                        <a:spcBef>
                          <a:spcPts val="0"/>
                        </a:spcBef>
                        <a:spcAft>
                          <a:spcPts val="0"/>
                        </a:spcAft>
                      </a:pPr>
                      <a:r>
                        <a:rPr lang="en-US" sz="2000" dirty="0" smtClean="0">
                          <a:effectLst/>
                        </a:rPr>
                        <a:t>Plumber</a:t>
                      </a:r>
                      <a:endParaRPr lang="en-US" sz="2000" dirty="0">
                        <a:effectLst/>
                        <a:latin typeface="Verdana"/>
                        <a:ea typeface="Calibri"/>
                        <a:cs typeface="Times New Roman"/>
                      </a:endParaRPr>
                    </a:p>
                  </a:txBody>
                  <a:tcPr marL="68580" marR="68580" marT="0" marB="0"/>
                </a:tc>
                <a:tc>
                  <a:txBody>
                    <a:bodyPr/>
                    <a:lstStyle/>
                    <a:p>
                      <a:pPr marL="457200" marR="0" indent="-457200" algn="ctr">
                        <a:lnSpc>
                          <a:spcPct val="115000"/>
                        </a:lnSpc>
                        <a:spcBef>
                          <a:spcPts val="0"/>
                        </a:spcBef>
                        <a:spcAft>
                          <a:spcPts val="0"/>
                        </a:spcAft>
                      </a:pPr>
                      <a:r>
                        <a:rPr lang="en-US" sz="2000" dirty="0">
                          <a:effectLst/>
                        </a:rPr>
                        <a:t>15</a:t>
                      </a:r>
                      <a:endParaRPr lang="en-US" sz="2000" dirty="0">
                        <a:effectLst/>
                        <a:latin typeface="Verdana"/>
                        <a:ea typeface="Calibri"/>
                        <a:cs typeface="Times New Roman"/>
                      </a:endParaRPr>
                    </a:p>
                  </a:txBody>
                  <a:tcPr marL="68580" marR="68580" marT="0" marB="0"/>
                </a:tc>
              </a:tr>
              <a:tr h="0">
                <a:tc>
                  <a:txBody>
                    <a:bodyPr/>
                    <a:lstStyle/>
                    <a:p>
                      <a:pPr marL="457200" marR="0" indent="-457200">
                        <a:lnSpc>
                          <a:spcPct val="115000"/>
                        </a:lnSpc>
                        <a:spcBef>
                          <a:spcPts val="0"/>
                        </a:spcBef>
                        <a:spcAft>
                          <a:spcPts val="0"/>
                        </a:spcAft>
                      </a:pPr>
                      <a:r>
                        <a:rPr lang="en-US" sz="2000" dirty="0" smtClean="0">
                          <a:effectLst/>
                        </a:rPr>
                        <a:t>Welder</a:t>
                      </a:r>
                      <a:endParaRPr lang="en-US" sz="2000" dirty="0">
                        <a:effectLst/>
                        <a:latin typeface="Verdana"/>
                        <a:ea typeface="Calibri"/>
                        <a:cs typeface="Times New Roman"/>
                      </a:endParaRPr>
                    </a:p>
                  </a:txBody>
                  <a:tcPr marL="68580" marR="68580" marT="0" marB="0"/>
                </a:tc>
                <a:tc>
                  <a:txBody>
                    <a:bodyPr/>
                    <a:lstStyle/>
                    <a:p>
                      <a:pPr marL="457200" marR="0" indent="-457200" algn="ctr">
                        <a:lnSpc>
                          <a:spcPct val="115000"/>
                        </a:lnSpc>
                        <a:spcBef>
                          <a:spcPts val="0"/>
                        </a:spcBef>
                        <a:spcAft>
                          <a:spcPts val="0"/>
                        </a:spcAft>
                      </a:pPr>
                      <a:r>
                        <a:rPr lang="en-US" sz="2000" dirty="0">
                          <a:effectLst/>
                        </a:rPr>
                        <a:t>15</a:t>
                      </a:r>
                      <a:endParaRPr lang="en-US" sz="2000" dirty="0">
                        <a:effectLst/>
                        <a:latin typeface="Verdana"/>
                        <a:ea typeface="Calibri"/>
                        <a:cs typeface="Times New Roman"/>
                      </a:endParaRPr>
                    </a:p>
                  </a:txBody>
                  <a:tcPr marL="68580" marR="68580" marT="0" marB="0"/>
                </a:tc>
              </a:tr>
              <a:tr h="0">
                <a:tc>
                  <a:txBody>
                    <a:bodyPr/>
                    <a:lstStyle/>
                    <a:p>
                      <a:pPr marL="457200" marR="0" indent="-457200">
                        <a:lnSpc>
                          <a:spcPct val="115000"/>
                        </a:lnSpc>
                        <a:spcBef>
                          <a:spcPts val="0"/>
                        </a:spcBef>
                        <a:spcAft>
                          <a:spcPts val="0"/>
                        </a:spcAft>
                      </a:pPr>
                      <a:r>
                        <a:rPr lang="en-US" sz="2000" dirty="0" err="1">
                          <a:effectLst/>
                        </a:rPr>
                        <a:t>Aluminium</a:t>
                      </a:r>
                      <a:r>
                        <a:rPr lang="en-US" sz="2000" dirty="0">
                          <a:effectLst/>
                        </a:rPr>
                        <a:t> </a:t>
                      </a:r>
                      <a:r>
                        <a:rPr lang="en-US" sz="2000" dirty="0" smtClean="0">
                          <a:effectLst/>
                        </a:rPr>
                        <a:t>Fabricator</a:t>
                      </a:r>
                      <a:endParaRPr lang="en-US" sz="2000" dirty="0">
                        <a:effectLst/>
                        <a:latin typeface="Verdana"/>
                        <a:ea typeface="Calibri"/>
                        <a:cs typeface="Times New Roman"/>
                      </a:endParaRPr>
                    </a:p>
                  </a:txBody>
                  <a:tcPr marL="68580" marR="68580" marT="0" marB="0"/>
                </a:tc>
                <a:tc>
                  <a:txBody>
                    <a:bodyPr/>
                    <a:lstStyle/>
                    <a:p>
                      <a:pPr marL="457200" marR="0" indent="-457200" algn="ctr">
                        <a:lnSpc>
                          <a:spcPct val="115000"/>
                        </a:lnSpc>
                        <a:spcBef>
                          <a:spcPts val="0"/>
                        </a:spcBef>
                        <a:spcAft>
                          <a:spcPts val="0"/>
                        </a:spcAft>
                      </a:pPr>
                      <a:r>
                        <a:rPr lang="en-US" sz="2000" dirty="0">
                          <a:effectLst/>
                        </a:rPr>
                        <a:t>20</a:t>
                      </a:r>
                      <a:endParaRPr lang="en-US" sz="2000" dirty="0">
                        <a:effectLst/>
                        <a:latin typeface="Verdana"/>
                        <a:ea typeface="Calibri"/>
                        <a:cs typeface="Times New Roman"/>
                      </a:endParaRPr>
                    </a:p>
                  </a:txBody>
                  <a:tcPr marL="68580" marR="68580" marT="0" marB="0"/>
                </a:tc>
              </a:tr>
              <a:tr h="0">
                <a:tc>
                  <a:txBody>
                    <a:bodyPr/>
                    <a:lstStyle/>
                    <a:p>
                      <a:pPr marL="457200" marR="0" indent="-457200">
                        <a:lnSpc>
                          <a:spcPct val="115000"/>
                        </a:lnSpc>
                        <a:spcBef>
                          <a:spcPts val="0"/>
                        </a:spcBef>
                        <a:spcAft>
                          <a:spcPts val="0"/>
                        </a:spcAft>
                      </a:pPr>
                      <a:r>
                        <a:rPr lang="en-US" sz="2000" dirty="0" smtClean="0">
                          <a:effectLst/>
                          <a:latin typeface="Verdana"/>
                          <a:ea typeface="Calibri"/>
                          <a:cs typeface="Times New Roman"/>
                        </a:rPr>
                        <a:t>Total</a:t>
                      </a:r>
                      <a:endParaRPr lang="en-US" sz="2000" dirty="0">
                        <a:effectLst/>
                        <a:latin typeface="Verdana"/>
                        <a:ea typeface="Calibri"/>
                        <a:cs typeface="Times New Roman"/>
                      </a:endParaRPr>
                    </a:p>
                  </a:txBody>
                  <a:tcPr marL="68580" marR="68580" marT="0" marB="0"/>
                </a:tc>
                <a:tc>
                  <a:txBody>
                    <a:bodyPr/>
                    <a:lstStyle/>
                    <a:p>
                      <a:pPr marL="457200" marR="0" indent="-457200" algn="ctr">
                        <a:lnSpc>
                          <a:spcPct val="115000"/>
                        </a:lnSpc>
                        <a:spcBef>
                          <a:spcPts val="0"/>
                        </a:spcBef>
                        <a:spcAft>
                          <a:spcPts val="0"/>
                        </a:spcAft>
                      </a:pPr>
                      <a:r>
                        <a:rPr lang="en-US" sz="2000" dirty="0" smtClean="0">
                          <a:effectLst/>
                          <a:latin typeface="Verdana"/>
                          <a:ea typeface="Calibri"/>
                          <a:cs typeface="Times New Roman"/>
                        </a:rPr>
                        <a:t>170</a:t>
                      </a:r>
                      <a:endParaRPr lang="en-US" sz="2000" dirty="0">
                        <a:effectLst/>
                        <a:latin typeface="Verdan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2543959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1" y="0"/>
            <a:ext cx="8458200" cy="646331"/>
          </a:xfrm>
          <a:prstGeom prst="rect">
            <a:avLst/>
          </a:prstGeom>
          <a:noFill/>
        </p:spPr>
        <p:txBody>
          <a:bodyPr wrap="square" rtlCol="0">
            <a:spAutoFit/>
          </a:bodyPr>
          <a:lstStyle/>
          <a:p>
            <a:pPr algn="ctr"/>
            <a:r>
              <a:rPr lang="en-US" sz="3600" dirty="0" smtClean="0"/>
              <a:t>OUR WORKSHOPS</a:t>
            </a:r>
            <a:endParaRPr lang="en-US" sz="3600" dirty="0"/>
          </a:p>
        </p:txBody>
      </p:sp>
      <p:pic>
        <p:nvPicPr>
          <p:cNvPr id="4" name="Picture 3" descr="DSC01837.JPG"/>
          <p:cNvPicPr>
            <a:picLocks noGrp="1" noChangeAspect="1"/>
          </p:cNvPicPr>
          <p:nvPr isPhoto="1"/>
        </p:nvPicPr>
        <p:blipFill>
          <a:blip r:embed="rId2" cstate="print">
            <a:lum/>
          </a:blip>
          <a:stretch>
            <a:fillRect/>
          </a:stretch>
        </p:blipFill>
        <p:spPr>
          <a:xfrm>
            <a:off x="4589060" y="505146"/>
            <a:ext cx="4495800" cy="3080576"/>
          </a:xfrm>
          <a:prstGeom prst="rect">
            <a:avLst/>
          </a:prstGeom>
          <a:noFill/>
          <a:ln>
            <a:noFill/>
          </a:ln>
        </p:spPr>
      </p:pic>
      <p:pic>
        <p:nvPicPr>
          <p:cNvPr id="5" name="Picture 2" descr="C:\Users\Gaffoor\Desktop\DCIM\101MSDCF\DSC0159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516" y="3612676"/>
            <a:ext cx="4460544" cy="324532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DSC01893.JPG"/>
          <p:cNvPicPr>
            <a:picLocks noGrp="1" noChangeAspect="1"/>
          </p:cNvPicPr>
          <p:nvPr isPhoto="1"/>
        </p:nvPicPr>
        <p:blipFill>
          <a:blip r:embed="rId4" cstate="print">
            <a:lum/>
          </a:blip>
          <a:stretch>
            <a:fillRect/>
          </a:stretch>
        </p:blipFill>
        <p:spPr>
          <a:xfrm>
            <a:off x="4646768" y="3581968"/>
            <a:ext cx="4438092" cy="3238500"/>
          </a:xfrm>
          <a:prstGeom prst="rect">
            <a:avLst/>
          </a:prstGeom>
          <a:noFill/>
          <a:ln>
            <a:noFill/>
          </a:ln>
        </p:spPr>
      </p:pic>
      <p:pic>
        <p:nvPicPr>
          <p:cNvPr id="7" name="Picture 6" descr="DSC00410.JPG"/>
          <p:cNvPicPr>
            <a:picLocks noGrp="1" noChangeAspect="1"/>
          </p:cNvPicPr>
          <p:nvPr isPhoto="1"/>
        </p:nvPicPr>
        <p:blipFill>
          <a:blip r:embed="rId5" cstate="print">
            <a:lum/>
          </a:blip>
          <a:stretch>
            <a:fillRect/>
          </a:stretch>
        </p:blipFill>
        <p:spPr>
          <a:xfrm>
            <a:off x="128516" y="508900"/>
            <a:ext cx="4495506" cy="3073068"/>
          </a:xfrm>
          <a:prstGeom prst="rect">
            <a:avLst/>
          </a:prstGeom>
          <a:noFill/>
          <a:ln>
            <a:noFill/>
          </a:ln>
        </p:spPr>
      </p:pic>
      <p:sp>
        <p:nvSpPr>
          <p:cNvPr id="8" name="TextBox 7"/>
          <p:cNvSpPr txBox="1"/>
          <p:nvPr/>
        </p:nvSpPr>
        <p:spPr>
          <a:xfrm>
            <a:off x="304800" y="3216390"/>
            <a:ext cx="3110131" cy="369332"/>
          </a:xfrm>
          <a:prstGeom prst="rect">
            <a:avLst/>
          </a:prstGeom>
          <a:noFill/>
        </p:spPr>
        <p:txBody>
          <a:bodyPr wrap="square" rtlCol="0">
            <a:spAutoFit/>
          </a:bodyPr>
          <a:lstStyle/>
          <a:p>
            <a:pPr algn="ctr"/>
            <a:r>
              <a:rPr lang="en-US" b="1" dirty="0" smtClean="0">
                <a:solidFill>
                  <a:schemeClr val="bg1"/>
                </a:solidFill>
              </a:rPr>
              <a:t>AUTOMOBILE MECHANISM</a:t>
            </a:r>
            <a:endParaRPr lang="en-US" b="1" dirty="0">
              <a:solidFill>
                <a:schemeClr val="bg1"/>
              </a:solidFill>
            </a:endParaRPr>
          </a:p>
        </p:txBody>
      </p:sp>
      <p:sp>
        <p:nvSpPr>
          <p:cNvPr id="9" name="TextBox 8"/>
          <p:cNvSpPr txBox="1"/>
          <p:nvPr/>
        </p:nvSpPr>
        <p:spPr>
          <a:xfrm>
            <a:off x="5638800" y="3208154"/>
            <a:ext cx="3124200" cy="369332"/>
          </a:xfrm>
          <a:prstGeom prst="rect">
            <a:avLst/>
          </a:prstGeom>
          <a:noFill/>
        </p:spPr>
        <p:txBody>
          <a:bodyPr wrap="square" rtlCol="0">
            <a:spAutoFit/>
          </a:bodyPr>
          <a:lstStyle/>
          <a:p>
            <a:r>
              <a:rPr lang="en-US" b="1" dirty="0" smtClean="0">
                <a:solidFill>
                  <a:schemeClr val="bg1"/>
                </a:solidFill>
              </a:rPr>
              <a:t>AUTOMOBILE ELECTRICAL</a:t>
            </a:r>
            <a:endParaRPr lang="en-US" b="1" dirty="0">
              <a:solidFill>
                <a:schemeClr val="bg1"/>
              </a:solidFill>
            </a:endParaRPr>
          </a:p>
        </p:txBody>
      </p:sp>
      <p:sp>
        <p:nvSpPr>
          <p:cNvPr id="10" name="TextBox 9"/>
          <p:cNvSpPr txBox="1"/>
          <p:nvPr/>
        </p:nvSpPr>
        <p:spPr>
          <a:xfrm>
            <a:off x="1295400" y="6488668"/>
            <a:ext cx="2286000" cy="369332"/>
          </a:xfrm>
          <a:prstGeom prst="rect">
            <a:avLst/>
          </a:prstGeom>
          <a:noFill/>
        </p:spPr>
        <p:txBody>
          <a:bodyPr wrap="square" rtlCol="0">
            <a:spAutoFit/>
          </a:bodyPr>
          <a:lstStyle/>
          <a:p>
            <a:r>
              <a:rPr lang="en-US" b="1" dirty="0" smtClean="0">
                <a:solidFill>
                  <a:schemeClr val="bg1"/>
                </a:solidFill>
              </a:rPr>
              <a:t>ELECTRICAL (POWER</a:t>
            </a:r>
            <a:r>
              <a:rPr lang="en-US" dirty="0" smtClean="0">
                <a:solidFill>
                  <a:schemeClr val="bg1"/>
                </a:solidFill>
              </a:rPr>
              <a:t>)</a:t>
            </a:r>
            <a:endParaRPr lang="en-US" dirty="0">
              <a:solidFill>
                <a:schemeClr val="bg1"/>
              </a:solidFill>
            </a:endParaRPr>
          </a:p>
        </p:txBody>
      </p:sp>
      <p:sp>
        <p:nvSpPr>
          <p:cNvPr id="11" name="TextBox 10"/>
          <p:cNvSpPr txBox="1"/>
          <p:nvPr/>
        </p:nvSpPr>
        <p:spPr>
          <a:xfrm>
            <a:off x="4724400" y="6488668"/>
            <a:ext cx="4360460" cy="369332"/>
          </a:xfrm>
          <a:prstGeom prst="rect">
            <a:avLst/>
          </a:prstGeom>
          <a:noFill/>
        </p:spPr>
        <p:txBody>
          <a:bodyPr wrap="square" rtlCol="0">
            <a:spAutoFit/>
          </a:bodyPr>
          <a:lstStyle/>
          <a:p>
            <a:pPr algn="ctr"/>
            <a:r>
              <a:rPr lang="en-US" b="1" dirty="0" smtClean="0">
                <a:solidFill>
                  <a:schemeClr val="bg1"/>
                </a:solidFill>
              </a:rPr>
              <a:t>REFRIGERATION &amp; AIR  CONDITIONING</a:t>
            </a:r>
            <a:endParaRPr lang="en-US" b="1" dirty="0">
              <a:solidFill>
                <a:schemeClr val="bg1"/>
              </a:solidFill>
            </a:endParaRPr>
          </a:p>
        </p:txBody>
      </p:sp>
    </p:spTree>
    <p:extLst>
      <p:ext uri="{BB962C8B-B14F-4D97-AF65-F5344CB8AC3E}">
        <p14:creationId xmlns:p14="http://schemas.microsoft.com/office/powerpoint/2010/main" xmlns="" val="40391795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0278.JPG"/>
          <p:cNvPicPr>
            <a:picLocks noGrp="1" noChangeAspect="1"/>
          </p:cNvPicPr>
          <p:nvPr isPhoto="1"/>
        </p:nvPicPr>
        <p:blipFill>
          <a:blip r:embed="rId2" cstate="print">
            <a:lum/>
          </a:blip>
          <a:stretch>
            <a:fillRect/>
          </a:stretch>
        </p:blipFill>
        <p:spPr>
          <a:xfrm>
            <a:off x="152400" y="114300"/>
            <a:ext cx="4216400" cy="3162300"/>
          </a:xfrm>
          <a:prstGeom prst="rect">
            <a:avLst/>
          </a:prstGeom>
          <a:noFill/>
          <a:ln>
            <a:noFill/>
          </a:ln>
        </p:spPr>
      </p:pic>
      <p:pic>
        <p:nvPicPr>
          <p:cNvPr id="3" name="Picture 2" descr="3.jpg"/>
          <p:cNvPicPr>
            <a:picLocks noGrp="1" noChangeAspect="1"/>
          </p:cNvPicPr>
          <p:nvPr isPhoto="1"/>
        </p:nvPicPr>
        <p:blipFill>
          <a:blip r:embed="rId3" cstate="print">
            <a:lum/>
          </a:blip>
          <a:stretch>
            <a:fillRect/>
          </a:stretch>
        </p:blipFill>
        <p:spPr>
          <a:xfrm>
            <a:off x="4495800" y="114300"/>
            <a:ext cx="4495800" cy="3162300"/>
          </a:xfrm>
          <a:prstGeom prst="rect">
            <a:avLst/>
          </a:prstGeom>
          <a:noFill/>
          <a:ln>
            <a:noFill/>
          </a:ln>
        </p:spPr>
      </p:pic>
      <p:pic>
        <p:nvPicPr>
          <p:cNvPr id="4" name="Picture 2" descr="C:\Users\Gaffoor\Desktop\DCIM\101MSDCF\DSC01599.JPG"/>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152400" y="3581400"/>
            <a:ext cx="4216400" cy="298033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6" name="Picture 2" descr="F:\IQRAA\IQRAA PHOTOS\DCIM\EN PHOTO\DSC0009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3561347"/>
            <a:ext cx="4267200" cy="300038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384300" y="3252441"/>
            <a:ext cx="1752600" cy="369332"/>
          </a:xfrm>
          <a:prstGeom prst="rect">
            <a:avLst/>
          </a:prstGeom>
          <a:noFill/>
        </p:spPr>
        <p:txBody>
          <a:bodyPr wrap="square" rtlCol="0">
            <a:spAutoFit/>
          </a:bodyPr>
          <a:lstStyle/>
          <a:p>
            <a:pPr algn="ctr"/>
            <a:r>
              <a:rPr lang="en-US" dirty="0" smtClean="0"/>
              <a:t>PLUMBING</a:t>
            </a:r>
            <a:endParaRPr lang="en-US" dirty="0"/>
          </a:p>
        </p:txBody>
      </p:sp>
      <p:sp>
        <p:nvSpPr>
          <p:cNvPr id="8" name="TextBox 7"/>
          <p:cNvSpPr txBox="1"/>
          <p:nvPr/>
        </p:nvSpPr>
        <p:spPr>
          <a:xfrm>
            <a:off x="4970060" y="3217747"/>
            <a:ext cx="3886200" cy="369332"/>
          </a:xfrm>
          <a:prstGeom prst="rect">
            <a:avLst/>
          </a:prstGeom>
          <a:noFill/>
        </p:spPr>
        <p:txBody>
          <a:bodyPr wrap="square" rtlCol="0">
            <a:spAutoFit/>
          </a:bodyPr>
          <a:lstStyle/>
          <a:p>
            <a:pPr algn="ctr"/>
            <a:r>
              <a:rPr lang="en-US" dirty="0" smtClean="0"/>
              <a:t>ALUMINIUM FABRICATION</a:t>
            </a:r>
            <a:endParaRPr lang="en-US" dirty="0"/>
          </a:p>
        </p:txBody>
      </p:sp>
      <p:sp>
        <p:nvSpPr>
          <p:cNvPr id="9" name="TextBox 8"/>
          <p:cNvSpPr txBox="1"/>
          <p:nvPr/>
        </p:nvSpPr>
        <p:spPr>
          <a:xfrm>
            <a:off x="1382974" y="6544396"/>
            <a:ext cx="2209800" cy="369332"/>
          </a:xfrm>
          <a:prstGeom prst="rect">
            <a:avLst/>
          </a:prstGeom>
          <a:noFill/>
        </p:spPr>
        <p:txBody>
          <a:bodyPr wrap="square" rtlCol="0">
            <a:spAutoFit/>
          </a:bodyPr>
          <a:lstStyle/>
          <a:p>
            <a:pPr algn="ctr"/>
            <a:r>
              <a:rPr lang="en-US" dirty="0" smtClean="0"/>
              <a:t>WELDING</a:t>
            </a:r>
            <a:endParaRPr lang="en-US" dirty="0"/>
          </a:p>
        </p:txBody>
      </p:sp>
      <p:sp>
        <p:nvSpPr>
          <p:cNvPr id="10" name="TextBox 9"/>
          <p:cNvSpPr txBox="1"/>
          <p:nvPr/>
        </p:nvSpPr>
        <p:spPr>
          <a:xfrm>
            <a:off x="5732060" y="6561731"/>
            <a:ext cx="2362200" cy="369332"/>
          </a:xfrm>
          <a:prstGeom prst="rect">
            <a:avLst/>
          </a:prstGeom>
          <a:noFill/>
        </p:spPr>
        <p:txBody>
          <a:bodyPr wrap="square" rtlCol="0">
            <a:spAutoFit/>
          </a:bodyPr>
          <a:lstStyle/>
          <a:p>
            <a:pPr algn="ctr"/>
            <a:r>
              <a:rPr lang="en-US" dirty="0" smtClean="0"/>
              <a:t>ELECTRONICS</a:t>
            </a:r>
            <a:endParaRPr lang="en-US" dirty="0"/>
          </a:p>
        </p:txBody>
      </p:sp>
    </p:spTree>
    <p:extLst>
      <p:ext uri="{BB962C8B-B14F-4D97-AF65-F5344CB8AC3E}">
        <p14:creationId xmlns:p14="http://schemas.microsoft.com/office/powerpoint/2010/main" xmlns="" val="92889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QRAA\Prayer Hall\25052011(0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3505200"/>
            <a:ext cx="4651512" cy="2971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idx="1"/>
          </p:nvPr>
        </p:nvSpPr>
        <p:spPr>
          <a:xfrm>
            <a:off x="4803912" y="4686300"/>
            <a:ext cx="4035288" cy="609599"/>
          </a:xfrm>
        </p:spPr>
        <p:txBody>
          <a:bodyPr>
            <a:normAutofit fontScale="92500" lnSpcReduction="20000"/>
          </a:bodyPr>
          <a:lstStyle/>
          <a:p>
            <a:pPr algn="ctr"/>
            <a:r>
              <a:rPr lang="en-US" b="1" dirty="0" smtClean="0">
                <a:latin typeface="+mj-lt"/>
              </a:rPr>
              <a:t>Masjid constructed by </a:t>
            </a:r>
            <a:r>
              <a:rPr lang="en-US" b="1" dirty="0" err="1" smtClean="0">
                <a:latin typeface="+mj-lt"/>
              </a:rPr>
              <a:t>Ar-Rahmah</a:t>
            </a:r>
            <a:r>
              <a:rPr lang="en-US" b="1" dirty="0" smtClean="0">
                <a:latin typeface="+mj-lt"/>
              </a:rPr>
              <a:t> </a:t>
            </a:r>
            <a:r>
              <a:rPr lang="en-US" b="1" dirty="0" err="1">
                <a:latin typeface="+mj-lt"/>
              </a:rPr>
              <a:t>A</a:t>
            </a:r>
            <a:r>
              <a:rPr lang="en-US" b="1" dirty="0" err="1" smtClean="0">
                <a:latin typeface="+mj-lt"/>
              </a:rPr>
              <a:t>lalamiyyah</a:t>
            </a:r>
            <a:r>
              <a:rPr lang="en-US" b="1" dirty="0" smtClean="0">
                <a:latin typeface="+mj-lt"/>
              </a:rPr>
              <a:t> , Kuwait</a:t>
            </a:r>
            <a:endParaRPr lang="en-US" b="1" dirty="0">
              <a:latin typeface="+mj-lt"/>
            </a:endParaRPr>
          </a:p>
        </p:txBody>
      </p:sp>
      <p:pic>
        <p:nvPicPr>
          <p:cNvPr id="4" name="Picture 2" descr="C:\Users\Gaffoor\Desktop\Al-Futtaim\Pictures\DSC0125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28600"/>
            <a:ext cx="4419600" cy="3009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76400" y="1600200"/>
            <a:ext cx="2133600" cy="369332"/>
          </a:xfrm>
          <a:prstGeom prst="rect">
            <a:avLst/>
          </a:prstGeom>
          <a:noFill/>
        </p:spPr>
        <p:txBody>
          <a:bodyPr wrap="square" rtlCol="0">
            <a:spAutoFit/>
          </a:bodyPr>
          <a:lstStyle/>
          <a:p>
            <a:r>
              <a:rPr lang="en-US" b="1" dirty="0" smtClean="0">
                <a:latin typeface="+mj-lt"/>
              </a:rPr>
              <a:t>Lecture Hall</a:t>
            </a:r>
            <a:endParaRPr lang="en-US" b="1" dirty="0">
              <a:latin typeface="+mj-lt"/>
            </a:endParaRPr>
          </a:p>
        </p:txBody>
      </p:sp>
    </p:spTree>
    <p:extLst>
      <p:ext uri="{BB962C8B-B14F-4D97-AF65-F5344CB8AC3E}">
        <p14:creationId xmlns:p14="http://schemas.microsoft.com/office/powerpoint/2010/main" xmlns="" val="31221197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IQRAA\Ceremony 2013\New folder\IMG_257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027" y="501471"/>
            <a:ext cx="4888173" cy="317226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F:\IQRAA\Ceremony 2013\New folder\IMG_2606.JPG"/>
          <p:cNvPicPr>
            <a:picLocks noGrp="1" noChangeAspect="1" noChangeArrowheads="1"/>
          </p:cNvPicPr>
          <p:nvPr>
            <p:ph sz="quarter" idx="13"/>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673733"/>
            <a:ext cx="4888173"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52400" y="39806"/>
            <a:ext cx="8772578" cy="461665"/>
          </a:xfrm>
          <a:prstGeom prst="rect">
            <a:avLst/>
          </a:prstGeom>
          <a:noFill/>
        </p:spPr>
        <p:txBody>
          <a:bodyPr wrap="square" rtlCol="0">
            <a:spAutoFit/>
          </a:bodyPr>
          <a:lstStyle/>
          <a:p>
            <a:pPr algn="ctr"/>
            <a:r>
              <a:rPr lang="en-US" sz="2400" b="1" dirty="0" smtClean="0">
                <a:latin typeface="+mj-lt"/>
              </a:rPr>
              <a:t>20</a:t>
            </a:r>
            <a:r>
              <a:rPr lang="en-US" sz="2400" b="1" baseline="30000" dirty="0" smtClean="0">
                <a:latin typeface="+mj-lt"/>
              </a:rPr>
              <a:t>th</a:t>
            </a:r>
            <a:r>
              <a:rPr lang="en-US" sz="2400" b="1" dirty="0" smtClean="0">
                <a:latin typeface="+mj-lt"/>
              </a:rPr>
              <a:t> Certificate Awarding Ceremony</a:t>
            </a:r>
            <a:endParaRPr lang="en-US" sz="2400" b="1" dirty="0">
              <a:latin typeface="+mj-lt"/>
            </a:endParaRPr>
          </a:p>
        </p:txBody>
      </p:sp>
      <p:pic>
        <p:nvPicPr>
          <p:cNvPr id="6" name="Picture 2" descr="C:\Users\Gaffoor\Desktop\Scan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49672" y="633336"/>
            <a:ext cx="3971978" cy="60807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03360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2590800"/>
            <a:ext cx="6629400" cy="838200"/>
          </a:xfrm>
        </p:spPr>
        <p:txBody>
          <a:bodyPr>
            <a:normAutofit/>
          </a:bodyPr>
          <a:lstStyle/>
          <a:p>
            <a:pPr marL="45720" indent="0" algn="ctr">
              <a:buNone/>
            </a:pPr>
            <a:r>
              <a:rPr lang="en-US" sz="3600" b="1" dirty="0" smtClean="0"/>
              <a:t>OUR ACHIEVEMENTS</a:t>
            </a:r>
            <a:endParaRPr lang="en-US" sz="3600" b="1" dirty="0"/>
          </a:p>
        </p:txBody>
      </p:sp>
    </p:spTree>
    <p:extLst>
      <p:ext uri="{BB962C8B-B14F-4D97-AF65-F5344CB8AC3E}">
        <p14:creationId xmlns:p14="http://schemas.microsoft.com/office/powerpoint/2010/main" xmlns="" val="1845839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750025195"/>
              </p:ext>
            </p:extLst>
          </p:nvPr>
        </p:nvGraphicFramePr>
        <p:xfrm>
          <a:off x="642302" y="1132522"/>
          <a:ext cx="7859395" cy="4592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38871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dministrator\Desktop\1 IQRAA bulding\Office 123.jpg"/>
          <p:cNvPicPr>
            <a:picLocks noChangeAspect="1" noChangeArrowheads="1"/>
          </p:cNvPicPr>
          <p:nvPr/>
        </p:nvPicPr>
        <p:blipFill>
          <a:blip r:embed="rId2"/>
          <a:srcRect/>
          <a:stretch>
            <a:fillRect/>
          </a:stretch>
        </p:blipFill>
        <p:spPr bwMode="auto">
          <a:xfrm>
            <a:off x="1255713" y="152400"/>
            <a:ext cx="6632575" cy="6705600"/>
          </a:xfrm>
          <a:prstGeom prst="rect">
            <a:avLst/>
          </a:prstGeom>
          <a:noFill/>
        </p:spPr>
      </p:pic>
    </p:spTree>
    <p:extLst>
      <p:ext uri="{BB962C8B-B14F-4D97-AF65-F5344CB8AC3E}">
        <p14:creationId xmlns:p14="http://schemas.microsoft.com/office/powerpoint/2010/main" xmlns="" val="9632936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839200" cy="6705600"/>
          </a:xfrm>
        </p:spPr>
        <p:txBody>
          <a:bodyPr>
            <a:normAutofit lnSpcReduction="10000"/>
          </a:bodyPr>
          <a:lstStyle/>
          <a:p>
            <a:pPr marL="45720" indent="0" algn="ctr">
              <a:buNone/>
            </a:pPr>
            <a:r>
              <a:rPr lang="en-US" sz="3200" b="1" dirty="0" smtClean="0">
                <a:solidFill>
                  <a:schemeClr val="bg2">
                    <a:lumMod val="25000"/>
                  </a:schemeClr>
                </a:solidFill>
                <a:latin typeface="+mj-lt"/>
              </a:rPr>
              <a:t>Vision</a:t>
            </a:r>
            <a:endParaRPr lang="en-US" sz="3200" b="1" u="sng" dirty="0">
              <a:solidFill>
                <a:schemeClr val="bg2">
                  <a:lumMod val="25000"/>
                </a:schemeClr>
              </a:solidFill>
              <a:latin typeface="+mj-lt"/>
            </a:endParaRPr>
          </a:p>
          <a:p>
            <a:pPr marL="45720" indent="0" algn="ctr">
              <a:buNone/>
            </a:pPr>
            <a:r>
              <a:rPr lang="en-US" dirty="0">
                <a:solidFill>
                  <a:schemeClr val="bg2">
                    <a:lumMod val="25000"/>
                  </a:schemeClr>
                </a:solidFill>
              </a:rPr>
              <a:t>To be the best Technical Training Institute in Sri Lanka providing training to produce human resources which could contribute towards reduction of poverty, improvement of quality of life and the socio economic development of Sri Lanka</a:t>
            </a:r>
            <a:r>
              <a:rPr lang="en-US" dirty="0" smtClean="0">
                <a:solidFill>
                  <a:schemeClr val="bg2">
                    <a:lumMod val="25000"/>
                  </a:schemeClr>
                </a:solidFill>
              </a:rPr>
              <a:t>.</a:t>
            </a:r>
          </a:p>
          <a:p>
            <a:pPr marL="45720" indent="0" algn="ctr">
              <a:buNone/>
            </a:pPr>
            <a:endParaRPr lang="en-US" dirty="0">
              <a:solidFill>
                <a:schemeClr val="bg2">
                  <a:lumMod val="25000"/>
                </a:schemeClr>
              </a:solidFill>
            </a:endParaRPr>
          </a:p>
          <a:p>
            <a:pPr marL="45720" indent="0" algn="ctr">
              <a:buNone/>
            </a:pPr>
            <a:r>
              <a:rPr lang="en-US" sz="3200" b="1" dirty="0" smtClean="0">
                <a:solidFill>
                  <a:schemeClr val="bg2">
                    <a:lumMod val="25000"/>
                  </a:schemeClr>
                </a:solidFill>
                <a:latin typeface="+mj-lt"/>
              </a:rPr>
              <a:t>Mission</a:t>
            </a:r>
            <a:endParaRPr lang="en-US" sz="3200" b="1" u="sng" dirty="0">
              <a:solidFill>
                <a:schemeClr val="bg2">
                  <a:lumMod val="25000"/>
                </a:schemeClr>
              </a:solidFill>
              <a:latin typeface="+mj-lt"/>
            </a:endParaRPr>
          </a:p>
          <a:p>
            <a:pPr marL="45720" indent="0" algn="ctr">
              <a:buNone/>
            </a:pPr>
            <a:r>
              <a:rPr lang="en-US" dirty="0">
                <a:solidFill>
                  <a:schemeClr val="bg2">
                    <a:lumMod val="25000"/>
                  </a:schemeClr>
                </a:solidFill>
              </a:rPr>
              <a:t>To provide employable skills to underprivileged youth and empower them fruitfully</a:t>
            </a:r>
            <a:r>
              <a:rPr lang="en-US" dirty="0" smtClean="0">
                <a:solidFill>
                  <a:schemeClr val="bg2">
                    <a:lumMod val="25000"/>
                  </a:schemeClr>
                </a:solidFill>
              </a:rPr>
              <a:t>.</a:t>
            </a:r>
          </a:p>
          <a:p>
            <a:pPr marL="45720" indent="0" algn="ctr">
              <a:buNone/>
            </a:pPr>
            <a:endParaRPr lang="en-US" dirty="0">
              <a:solidFill>
                <a:schemeClr val="bg2">
                  <a:lumMod val="25000"/>
                </a:schemeClr>
              </a:solidFill>
            </a:endParaRPr>
          </a:p>
          <a:p>
            <a:pPr marL="45720" indent="0" algn="ctr">
              <a:buNone/>
            </a:pPr>
            <a:r>
              <a:rPr lang="en-US" sz="3200" b="1" dirty="0" smtClean="0">
                <a:solidFill>
                  <a:schemeClr val="bg2">
                    <a:lumMod val="25000"/>
                  </a:schemeClr>
                </a:solidFill>
                <a:latin typeface="+mj-lt"/>
              </a:rPr>
              <a:t>Objectives</a:t>
            </a:r>
            <a:endParaRPr lang="en-US" sz="3200" b="1" u="sng" dirty="0">
              <a:solidFill>
                <a:schemeClr val="bg2">
                  <a:lumMod val="25000"/>
                </a:schemeClr>
              </a:solidFill>
              <a:latin typeface="+mj-lt"/>
            </a:endParaRPr>
          </a:p>
          <a:p>
            <a:pPr lvl="0" algn="just"/>
            <a:r>
              <a:rPr lang="en-US" dirty="0">
                <a:solidFill>
                  <a:schemeClr val="bg2">
                    <a:lumMod val="25000"/>
                  </a:schemeClr>
                </a:solidFill>
              </a:rPr>
              <a:t>Poverty alleviation among the poorest segment of the community through finding job opportunities locally and internationally.</a:t>
            </a:r>
          </a:p>
          <a:p>
            <a:pPr lvl="0" algn="just"/>
            <a:r>
              <a:rPr lang="en-US" dirty="0">
                <a:solidFill>
                  <a:schemeClr val="bg2">
                    <a:lumMod val="25000"/>
                  </a:schemeClr>
                </a:solidFill>
              </a:rPr>
              <a:t>To liaise with international and national organizations to upgrade training facilities and methods.</a:t>
            </a:r>
          </a:p>
          <a:p>
            <a:pPr lvl="0" algn="just"/>
            <a:r>
              <a:rPr lang="en-US" dirty="0">
                <a:solidFill>
                  <a:schemeClr val="bg2">
                    <a:lumMod val="25000"/>
                  </a:schemeClr>
                </a:solidFill>
              </a:rPr>
              <a:t>To offer qualified craftsmen to the various industries who contribute to the economy. </a:t>
            </a:r>
          </a:p>
          <a:p>
            <a:endParaRPr lang="en-US" dirty="0">
              <a:solidFill>
                <a:schemeClr val="bg2">
                  <a:lumMod val="25000"/>
                </a:schemeClr>
              </a:solidFill>
            </a:endParaRPr>
          </a:p>
        </p:txBody>
      </p:sp>
    </p:spTree>
    <p:extLst>
      <p:ext uri="{BB962C8B-B14F-4D97-AF65-F5344CB8AC3E}">
        <p14:creationId xmlns:p14="http://schemas.microsoft.com/office/powerpoint/2010/main" xmlns="" val="3375300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rot="5400000">
            <a:off x="559097" y="1679501"/>
            <a:ext cx="3682410" cy="276180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5400000">
            <a:off x="4953000" y="1483503"/>
            <a:ext cx="3962400" cy="29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34609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09800"/>
            <a:ext cx="7620000" cy="3810000"/>
          </a:xfrm>
        </p:spPr>
        <p:txBody>
          <a:bodyPr/>
          <a:lstStyle/>
          <a:p>
            <a:pPr marL="0" indent="0" algn="ctr">
              <a:buNone/>
            </a:pPr>
            <a:r>
              <a:rPr lang="en-US" sz="2400" dirty="0" smtClean="0">
                <a:solidFill>
                  <a:schemeClr val="tx2">
                    <a:lumMod val="60000"/>
                    <a:lumOff val="40000"/>
                  </a:schemeClr>
                </a:solidFill>
              </a:rPr>
              <a:t>Ministry of Skill Development &amp; Vocational Training</a:t>
            </a:r>
            <a:br>
              <a:rPr lang="en-US" sz="2400" dirty="0" smtClean="0">
                <a:solidFill>
                  <a:schemeClr val="tx2">
                    <a:lumMod val="60000"/>
                    <a:lumOff val="40000"/>
                  </a:schemeClr>
                </a:solidFill>
              </a:rPr>
            </a:br>
            <a:r>
              <a:rPr lang="en-US" sz="2400" dirty="0" smtClean="0">
                <a:solidFill>
                  <a:schemeClr val="tx2">
                    <a:lumMod val="60000"/>
                    <a:lumOff val="40000"/>
                  </a:schemeClr>
                </a:solidFill>
              </a:rPr>
              <a:t/>
            </a:r>
            <a:br>
              <a:rPr lang="en-US" sz="2400" dirty="0" smtClean="0">
                <a:solidFill>
                  <a:schemeClr val="tx2">
                    <a:lumMod val="60000"/>
                    <a:lumOff val="40000"/>
                  </a:schemeClr>
                </a:solidFill>
              </a:rPr>
            </a:br>
            <a:r>
              <a:rPr lang="en-US" sz="2400" dirty="0" smtClean="0">
                <a:solidFill>
                  <a:schemeClr val="tx2">
                    <a:lumMod val="60000"/>
                    <a:lumOff val="40000"/>
                  </a:schemeClr>
                </a:solidFill>
              </a:rPr>
              <a:t/>
            </a:r>
            <a:br>
              <a:rPr lang="en-US" sz="2400" dirty="0" smtClean="0">
                <a:solidFill>
                  <a:schemeClr val="tx2">
                    <a:lumMod val="60000"/>
                    <a:lumOff val="40000"/>
                  </a:schemeClr>
                </a:solidFill>
              </a:rPr>
            </a:br>
            <a:r>
              <a:rPr lang="en-US" sz="2400" dirty="0" smtClean="0">
                <a:solidFill>
                  <a:schemeClr val="tx2">
                    <a:lumMod val="60000"/>
                    <a:lumOff val="40000"/>
                  </a:schemeClr>
                </a:solidFill>
              </a:rPr>
              <a:t>Tertiary &amp; Vocational Education Commission</a:t>
            </a:r>
            <a:br>
              <a:rPr lang="en-US" sz="2400" dirty="0" smtClean="0">
                <a:solidFill>
                  <a:schemeClr val="tx2">
                    <a:lumMod val="60000"/>
                    <a:lumOff val="40000"/>
                  </a:schemeClr>
                </a:solidFill>
              </a:rPr>
            </a:br>
            <a:r>
              <a:rPr lang="en-US" sz="2400" dirty="0">
                <a:solidFill>
                  <a:schemeClr val="tx2">
                    <a:lumMod val="60000"/>
                    <a:lumOff val="40000"/>
                  </a:schemeClr>
                </a:solidFill>
              </a:rPr>
              <a:t/>
            </a:r>
            <a:br>
              <a:rPr lang="en-US" sz="2400" dirty="0">
                <a:solidFill>
                  <a:schemeClr val="tx2">
                    <a:lumMod val="60000"/>
                    <a:lumOff val="40000"/>
                  </a:schemeClr>
                </a:solidFill>
              </a:rPr>
            </a:br>
            <a:r>
              <a:rPr lang="en-US" sz="2400" dirty="0" smtClean="0">
                <a:solidFill>
                  <a:schemeClr val="tx2">
                    <a:lumMod val="60000"/>
                    <a:lumOff val="40000"/>
                  </a:schemeClr>
                </a:solidFill>
              </a:rPr>
              <a:t/>
            </a:r>
            <a:br>
              <a:rPr lang="en-US" sz="2400" dirty="0" smtClean="0">
                <a:solidFill>
                  <a:schemeClr val="tx2">
                    <a:lumMod val="60000"/>
                    <a:lumOff val="40000"/>
                  </a:schemeClr>
                </a:solidFill>
              </a:rPr>
            </a:br>
            <a:r>
              <a:rPr lang="en-US" sz="2400" dirty="0" smtClean="0">
                <a:solidFill>
                  <a:schemeClr val="tx2">
                    <a:lumMod val="60000"/>
                    <a:lumOff val="40000"/>
                  </a:schemeClr>
                </a:solidFill>
              </a:rPr>
              <a:t>All Government  &amp; Private Technical Colleges &amp; Vocational Training institutes</a:t>
            </a:r>
            <a:endParaRPr lang="en-US" sz="2400" dirty="0">
              <a:solidFill>
                <a:schemeClr val="tx2">
                  <a:lumMod val="60000"/>
                  <a:lumOff val="40000"/>
                </a:schemeClr>
              </a:solidFill>
            </a:endParaRPr>
          </a:p>
        </p:txBody>
      </p:sp>
      <p:sp>
        <p:nvSpPr>
          <p:cNvPr id="3" name="Content Placeholder 2"/>
          <p:cNvSpPr>
            <a:spLocks noGrp="1"/>
          </p:cNvSpPr>
          <p:nvPr>
            <p:ph sz="quarter" idx="13"/>
          </p:nvPr>
        </p:nvSpPr>
        <p:spPr>
          <a:xfrm>
            <a:off x="533400" y="731520"/>
            <a:ext cx="8153400" cy="944880"/>
          </a:xfrm>
        </p:spPr>
        <p:txBody>
          <a:bodyPr>
            <a:noAutofit/>
          </a:bodyPr>
          <a:lstStyle/>
          <a:p>
            <a:pPr marL="45720" indent="0" algn="ctr">
              <a:buNone/>
            </a:pPr>
            <a:r>
              <a:rPr lang="en-US" sz="2800" b="1" dirty="0" smtClean="0">
                <a:solidFill>
                  <a:schemeClr val="accent2">
                    <a:lumMod val="75000"/>
                  </a:schemeClr>
                </a:solidFill>
                <a:latin typeface="+mj-lt"/>
              </a:rPr>
              <a:t>TECHNICAL &amp; VOCATIONAL EDUCATION FRAMEWORK OF SRI LANKA</a:t>
            </a:r>
            <a:endParaRPr lang="en-US" sz="2800" b="1" dirty="0">
              <a:solidFill>
                <a:schemeClr val="accent2">
                  <a:lumMod val="75000"/>
                </a:schemeClr>
              </a:solidFill>
              <a:latin typeface="+mj-lt"/>
            </a:endParaRPr>
          </a:p>
        </p:txBody>
      </p:sp>
      <p:cxnSp>
        <p:nvCxnSpPr>
          <p:cNvPr id="5" name="Straight Arrow Connector 4"/>
          <p:cNvCxnSpPr/>
          <p:nvPr/>
        </p:nvCxnSpPr>
        <p:spPr>
          <a:xfrm>
            <a:off x="4495800" y="2743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484914" y="3810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928945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96065" y="5486400"/>
            <a:ext cx="25908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NVQ Level-1</a:t>
            </a:r>
            <a:endParaRPr lang="en-US" b="1" dirty="0"/>
          </a:p>
        </p:txBody>
      </p:sp>
      <p:sp>
        <p:nvSpPr>
          <p:cNvPr id="3" name="Oval 2"/>
          <p:cNvSpPr/>
          <p:nvPr/>
        </p:nvSpPr>
        <p:spPr>
          <a:xfrm>
            <a:off x="3543300" y="711589"/>
            <a:ext cx="1752600" cy="56387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accent6">
                    <a:lumMod val="75000"/>
                  </a:schemeClr>
                </a:solidFill>
              </a:rPr>
              <a:t>Selection Test</a:t>
            </a:r>
            <a:endParaRPr lang="en-US" b="1" dirty="0">
              <a:solidFill>
                <a:schemeClr val="accent6">
                  <a:lumMod val="75000"/>
                </a:schemeClr>
              </a:solidFill>
            </a:endParaRPr>
          </a:p>
        </p:txBody>
      </p:sp>
      <p:sp>
        <p:nvSpPr>
          <p:cNvPr id="5" name="Rounded Rectangle 4"/>
          <p:cNvSpPr/>
          <p:nvPr/>
        </p:nvSpPr>
        <p:spPr>
          <a:xfrm>
            <a:off x="3124200" y="2248486"/>
            <a:ext cx="2590800" cy="4372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rgbClr val="FF0066"/>
                </a:solidFill>
              </a:rPr>
              <a:t>NVQ Level-5</a:t>
            </a:r>
            <a:endParaRPr lang="en-US" b="1" dirty="0">
              <a:solidFill>
                <a:srgbClr val="FF0066"/>
              </a:solidFill>
            </a:endParaRPr>
          </a:p>
        </p:txBody>
      </p:sp>
      <p:sp>
        <p:nvSpPr>
          <p:cNvPr id="11" name="Rounded Rectangle 10"/>
          <p:cNvSpPr/>
          <p:nvPr/>
        </p:nvSpPr>
        <p:spPr>
          <a:xfrm>
            <a:off x="3124200" y="26963"/>
            <a:ext cx="25908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accent6">
                    <a:lumMod val="75000"/>
                  </a:schemeClr>
                </a:solidFill>
              </a:rPr>
              <a:t>NVQ Level-7 ( </a:t>
            </a:r>
            <a:r>
              <a:rPr lang="en-US" b="1" dirty="0" err="1" smtClean="0">
                <a:solidFill>
                  <a:schemeClr val="accent6">
                    <a:lumMod val="75000"/>
                  </a:schemeClr>
                </a:solidFill>
              </a:rPr>
              <a:t>B.Tech</a:t>
            </a:r>
            <a:r>
              <a:rPr lang="en-US" b="1" dirty="0" smtClean="0">
                <a:solidFill>
                  <a:schemeClr val="accent6">
                    <a:lumMod val="75000"/>
                  </a:schemeClr>
                </a:solidFill>
              </a:rPr>
              <a:t>)</a:t>
            </a:r>
            <a:endParaRPr lang="en-US" b="1" dirty="0">
              <a:solidFill>
                <a:schemeClr val="accent6">
                  <a:lumMod val="75000"/>
                </a:schemeClr>
              </a:solidFill>
            </a:endParaRPr>
          </a:p>
        </p:txBody>
      </p:sp>
      <p:sp>
        <p:nvSpPr>
          <p:cNvPr id="12" name="Rounded Rectangle 11"/>
          <p:cNvSpPr/>
          <p:nvPr/>
        </p:nvSpPr>
        <p:spPr>
          <a:xfrm>
            <a:off x="3096065" y="1545102"/>
            <a:ext cx="25908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accent4">
                    <a:lumMod val="50000"/>
                  </a:schemeClr>
                </a:solidFill>
              </a:rPr>
              <a:t>NVQ Level-6</a:t>
            </a:r>
            <a:endParaRPr lang="en-US" b="1" dirty="0">
              <a:solidFill>
                <a:schemeClr val="accent4">
                  <a:lumMod val="50000"/>
                </a:schemeClr>
              </a:solidFill>
            </a:endParaRPr>
          </a:p>
        </p:txBody>
      </p:sp>
      <p:sp>
        <p:nvSpPr>
          <p:cNvPr id="13" name="Rounded Rectangle 12"/>
          <p:cNvSpPr/>
          <p:nvPr/>
        </p:nvSpPr>
        <p:spPr>
          <a:xfrm>
            <a:off x="3124200" y="3889424"/>
            <a:ext cx="25908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rgbClr val="00B0F0"/>
                </a:solidFill>
              </a:rPr>
              <a:t>NVQ Level-4</a:t>
            </a:r>
            <a:endParaRPr lang="en-US" b="1" dirty="0">
              <a:solidFill>
                <a:srgbClr val="00B0F0"/>
              </a:solidFill>
            </a:endParaRPr>
          </a:p>
        </p:txBody>
      </p:sp>
      <p:sp>
        <p:nvSpPr>
          <p:cNvPr id="14" name="Rounded Rectangle 13"/>
          <p:cNvSpPr/>
          <p:nvPr/>
        </p:nvSpPr>
        <p:spPr>
          <a:xfrm>
            <a:off x="3096065" y="4572000"/>
            <a:ext cx="25908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rgbClr val="FF0000"/>
                </a:solidFill>
              </a:rPr>
              <a:t>NVQ Level-3</a:t>
            </a:r>
            <a:endParaRPr lang="en-US" b="1" dirty="0">
              <a:solidFill>
                <a:srgbClr val="FF0000"/>
              </a:solidFill>
            </a:endParaRPr>
          </a:p>
        </p:txBody>
      </p:sp>
      <p:sp>
        <p:nvSpPr>
          <p:cNvPr id="15" name="Rounded Rectangle 14"/>
          <p:cNvSpPr/>
          <p:nvPr/>
        </p:nvSpPr>
        <p:spPr>
          <a:xfrm>
            <a:off x="3124200" y="5029200"/>
            <a:ext cx="25908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NVQ Level-2</a:t>
            </a:r>
            <a:endParaRPr lang="en-US" b="1" dirty="0"/>
          </a:p>
        </p:txBody>
      </p:sp>
      <p:sp>
        <p:nvSpPr>
          <p:cNvPr id="17" name="Oval 16"/>
          <p:cNvSpPr/>
          <p:nvPr/>
        </p:nvSpPr>
        <p:spPr>
          <a:xfrm>
            <a:off x="3529232" y="2917287"/>
            <a:ext cx="1752600" cy="6096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FF0066"/>
                </a:solidFill>
              </a:rPr>
              <a:t>Selection Test</a:t>
            </a:r>
            <a:endParaRPr lang="en-US" b="1" dirty="0">
              <a:solidFill>
                <a:srgbClr val="FF0066"/>
              </a:solidFill>
            </a:endParaRPr>
          </a:p>
        </p:txBody>
      </p:sp>
      <p:cxnSp>
        <p:nvCxnSpPr>
          <p:cNvPr id="19" name="Straight Arrow Connector 18"/>
          <p:cNvCxnSpPr/>
          <p:nvPr/>
        </p:nvCxnSpPr>
        <p:spPr>
          <a:xfrm flipV="1">
            <a:off x="4450080" y="1275468"/>
            <a:ext cx="0" cy="269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419600" y="1994095"/>
            <a:ext cx="0" cy="311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0"/>
          </p:cNvCxnSpPr>
          <p:nvPr/>
        </p:nvCxnSpPr>
        <p:spPr>
          <a:xfrm flipV="1">
            <a:off x="4391465" y="4372708"/>
            <a:ext cx="0" cy="19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294729" y="3222087"/>
            <a:ext cx="11752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0"/>
            <a:endCxn id="11" idx="2"/>
          </p:cNvCxnSpPr>
          <p:nvPr/>
        </p:nvCxnSpPr>
        <p:spPr>
          <a:xfrm flipV="1">
            <a:off x="4419600" y="484163"/>
            <a:ext cx="0" cy="227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3" idx="6"/>
          </p:cNvCxnSpPr>
          <p:nvPr/>
        </p:nvCxnSpPr>
        <p:spPr>
          <a:xfrm flipH="1">
            <a:off x="5295900" y="993528"/>
            <a:ext cx="11811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69966" y="990600"/>
            <a:ext cx="0" cy="1476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69966" y="3222087"/>
            <a:ext cx="7034" cy="1578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5" idx="3"/>
          </p:cNvCxnSpPr>
          <p:nvPr/>
        </p:nvCxnSpPr>
        <p:spPr>
          <a:xfrm>
            <a:off x="5715000" y="2467122"/>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15000" y="4797083"/>
            <a:ext cx="754966" cy="3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3" idx="0"/>
            <a:endCxn id="17" idx="4"/>
          </p:cNvCxnSpPr>
          <p:nvPr/>
        </p:nvCxnSpPr>
        <p:spPr>
          <a:xfrm flipH="1" flipV="1">
            <a:off x="4405532" y="3526888"/>
            <a:ext cx="14068" cy="362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7" idx="0"/>
            <a:endCxn id="5" idx="2"/>
          </p:cNvCxnSpPr>
          <p:nvPr/>
        </p:nvCxnSpPr>
        <p:spPr>
          <a:xfrm flipV="1">
            <a:off x="4405532" y="2685757"/>
            <a:ext cx="14068" cy="231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Rounded Rectangle 107"/>
          <p:cNvSpPr/>
          <p:nvPr/>
        </p:nvSpPr>
        <p:spPr>
          <a:xfrm>
            <a:off x="1219200" y="6248400"/>
            <a:ext cx="67056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rgbClr val="7030A0"/>
                </a:solidFill>
              </a:rPr>
              <a:t>NVQ FRAMEWORK OF SRI LANKA</a:t>
            </a:r>
            <a:endParaRPr lang="en-US" sz="2000" b="1" dirty="0">
              <a:solidFill>
                <a:srgbClr val="7030A0"/>
              </a:solidFill>
            </a:endParaRPr>
          </a:p>
        </p:txBody>
      </p:sp>
    </p:spTree>
    <p:extLst>
      <p:ext uri="{BB962C8B-B14F-4D97-AF65-F5344CB8AC3E}">
        <p14:creationId xmlns:p14="http://schemas.microsoft.com/office/powerpoint/2010/main" xmlns="" val="390341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731520"/>
            <a:ext cx="8534400" cy="5364480"/>
          </a:xfrm>
        </p:spPr>
        <p:txBody>
          <a:bodyPr>
            <a:normAutofit/>
          </a:bodyPr>
          <a:lstStyle/>
          <a:p>
            <a:pPr marL="45720" indent="0" algn="ctr">
              <a:buNone/>
            </a:pPr>
            <a:r>
              <a:rPr lang="en-US" sz="2800" dirty="0" smtClean="0">
                <a:solidFill>
                  <a:srgbClr val="7030A0"/>
                </a:solidFill>
                <a:latin typeface="AgencyFB" panose="02000806040000020003" pitchFamily="2" charset="0"/>
              </a:rPr>
              <a:t>IQRAA TECHNICAL TRAINING INSTITUTE </a:t>
            </a:r>
          </a:p>
          <a:p>
            <a:pPr marL="45720" indent="0" algn="ctr">
              <a:buNone/>
            </a:pPr>
            <a:endParaRPr lang="en-US" sz="2800" dirty="0" smtClean="0">
              <a:solidFill>
                <a:srgbClr val="7030A0"/>
              </a:solidFill>
              <a:latin typeface="AgencyFB" panose="02000806040000020003" pitchFamily="2" charset="0"/>
            </a:endParaRPr>
          </a:p>
          <a:p>
            <a:pPr marL="45720" indent="0" algn="ctr">
              <a:buNone/>
            </a:pPr>
            <a:r>
              <a:rPr lang="en-US" sz="2400" dirty="0">
                <a:solidFill>
                  <a:srgbClr val="7030A0"/>
                </a:solidFill>
              </a:rPr>
              <a:t>h</a:t>
            </a:r>
            <a:r>
              <a:rPr lang="en-US" sz="2400" dirty="0" smtClean="0">
                <a:solidFill>
                  <a:srgbClr val="7030A0"/>
                </a:solidFill>
              </a:rPr>
              <a:t>as been graded as</a:t>
            </a:r>
          </a:p>
          <a:p>
            <a:pPr marL="45720" indent="0" algn="ctr">
              <a:buNone/>
            </a:pPr>
            <a:r>
              <a:rPr lang="en-US" sz="2400" dirty="0" smtClean="0">
                <a:solidFill>
                  <a:srgbClr val="7030A0"/>
                </a:solidFill>
              </a:rPr>
              <a:t> an</a:t>
            </a:r>
          </a:p>
          <a:p>
            <a:pPr marL="45720" indent="0" algn="ctr">
              <a:buNone/>
            </a:pPr>
            <a:r>
              <a:rPr lang="en-US" sz="2400" b="1" dirty="0" smtClean="0">
                <a:solidFill>
                  <a:srgbClr val="7030A0"/>
                </a:solidFill>
              </a:rPr>
              <a:t>‘A’</a:t>
            </a:r>
            <a:r>
              <a:rPr lang="en-US" sz="2400" dirty="0" smtClean="0">
                <a:solidFill>
                  <a:srgbClr val="7030A0"/>
                </a:solidFill>
              </a:rPr>
              <a:t> Grade Technical Training Institute </a:t>
            </a:r>
          </a:p>
          <a:p>
            <a:pPr marL="45720" indent="0" algn="ctr">
              <a:buNone/>
            </a:pPr>
            <a:r>
              <a:rPr lang="en-US" sz="2400" dirty="0">
                <a:solidFill>
                  <a:srgbClr val="7030A0"/>
                </a:solidFill>
              </a:rPr>
              <a:t>b</a:t>
            </a:r>
            <a:r>
              <a:rPr lang="en-US" sz="2400" dirty="0" smtClean="0">
                <a:solidFill>
                  <a:srgbClr val="7030A0"/>
                </a:solidFill>
              </a:rPr>
              <a:t>y</a:t>
            </a:r>
          </a:p>
          <a:p>
            <a:pPr marL="45720" indent="0" algn="ctr">
              <a:buNone/>
            </a:pPr>
            <a:r>
              <a:rPr lang="en-US" sz="2400" b="1" dirty="0" smtClean="0">
                <a:solidFill>
                  <a:srgbClr val="7030A0"/>
                </a:solidFill>
              </a:rPr>
              <a:t>Tertiary &amp; Vocational Education Commission of Sri Lanka</a:t>
            </a:r>
          </a:p>
          <a:p>
            <a:pPr marL="45720" indent="0" algn="ctr">
              <a:buNone/>
            </a:pPr>
            <a:r>
              <a:rPr lang="en-US" sz="2400" dirty="0" smtClean="0">
                <a:solidFill>
                  <a:srgbClr val="7030A0"/>
                </a:solidFill>
              </a:rPr>
              <a:t>Under Registration No:P03/0019</a:t>
            </a:r>
            <a:endParaRPr lang="en-US" sz="2400" dirty="0">
              <a:solidFill>
                <a:srgbClr val="7030A0"/>
              </a:solidFill>
            </a:endParaRPr>
          </a:p>
        </p:txBody>
      </p:sp>
    </p:spTree>
    <p:extLst>
      <p:ext uri="{BB962C8B-B14F-4D97-AF65-F5344CB8AC3E}">
        <p14:creationId xmlns:p14="http://schemas.microsoft.com/office/powerpoint/2010/main" xmlns="" val="4146606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229599" cy="1295400"/>
          </a:xfrm>
        </p:spPr>
        <p:txBody>
          <a:bodyPr/>
          <a:lstStyle/>
          <a:p>
            <a:pPr marL="0" indent="0" algn="ctr">
              <a:buNone/>
            </a:pPr>
            <a:r>
              <a:rPr lang="en-US" sz="2800" dirty="0" smtClean="0">
                <a:solidFill>
                  <a:srgbClr val="00B0F0"/>
                </a:solidFill>
              </a:rPr>
              <a:t>Naleem Hajiar (Rah)</a:t>
            </a:r>
            <a:br>
              <a:rPr lang="en-US" sz="2800" dirty="0" smtClean="0">
                <a:solidFill>
                  <a:srgbClr val="00B0F0"/>
                </a:solidFill>
              </a:rPr>
            </a:br>
            <a:r>
              <a:rPr lang="en-US" sz="2800" dirty="0" smtClean="0">
                <a:solidFill>
                  <a:srgbClr val="00B0F0"/>
                </a:solidFill>
              </a:rPr>
              <a:t>Founder of</a:t>
            </a:r>
            <a:br>
              <a:rPr lang="en-US" sz="2800" dirty="0" smtClean="0">
                <a:solidFill>
                  <a:srgbClr val="00B0F0"/>
                </a:solidFill>
              </a:rPr>
            </a:br>
            <a:r>
              <a:rPr lang="en-US" sz="2800" dirty="0" smtClean="0">
                <a:solidFill>
                  <a:srgbClr val="00B0F0"/>
                </a:solidFill>
              </a:rPr>
              <a:t> Jamiah Naleemiah </a:t>
            </a:r>
            <a:br>
              <a:rPr lang="en-US" sz="2800" dirty="0" smtClean="0">
                <a:solidFill>
                  <a:srgbClr val="00B0F0"/>
                </a:solidFill>
              </a:rPr>
            </a:br>
            <a:r>
              <a:rPr lang="en-US" sz="2400" dirty="0" smtClean="0">
                <a:solidFill>
                  <a:srgbClr val="00B0F0"/>
                </a:solidFill>
              </a:rPr>
              <a:t>&amp;</a:t>
            </a:r>
            <a:r>
              <a:rPr lang="en-US" sz="2800" dirty="0" smtClean="0">
                <a:solidFill>
                  <a:srgbClr val="00B0F0"/>
                </a:solidFill>
              </a:rPr>
              <a:t> </a:t>
            </a:r>
            <a:br>
              <a:rPr lang="en-US" sz="2800" dirty="0" smtClean="0">
                <a:solidFill>
                  <a:srgbClr val="00B0F0"/>
                </a:solidFill>
              </a:rPr>
            </a:br>
            <a:r>
              <a:rPr lang="en-US" sz="2800" dirty="0" smtClean="0">
                <a:solidFill>
                  <a:srgbClr val="00B0F0"/>
                </a:solidFill>
              </a:rPr>
              <a:t>Iqraa Technical Training Institute</a:t>
            </a:r>
            <a:endParaRPr lang="en-US" sz="2800" dirty="0">
              <a:solidFill>
                <a:srgbClr val="00B0F0"/>
              </a:solidFill>
            </a:endParaRPr>
          </a:p>
        </p:txBody>
      </p:sp>
      <p:pic>
        <p:nvPicPr>
          <p:cNvPr id="4098" name="Picture 2" descr="F:\IQRAA\NALEEM HAJI\naleem hajiar\hajiyar\IMG_0001.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152400"/>
            <a:ext cx="4038600" cy="441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027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QRAA\NALEEM HAJI\Naleem haji speech.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
            <a:ext cx="8686800" cy="52085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half" idx="2"/>
          </p:nvPr>
        </p:nvSpPr>
        <p:spPr>
          <a:xfrm>
            <a:off x="304800" y="5562600"/>
            <a:ext cx="8686800" cy="1295400"/>
          </a:xfrm>
        </p:spPr>
        <p:txBody>
          <a:bodyPr/>
          <a:lstStyle/>
          <a:p>
            <a:endParaRPr lang="en-US" dirty="0"/>
          </a:p>
        </p:txBody>
      </p:sp>
      <p:sp>
        <p:nvSpPr>
          <p:cNvPr id="3" name="Title 2"/>
          <p:cNvSpPr>
            <a:spLocks noGrp="1"/>
          </p:cNvSpPr>
          <p:nvPr>
            <p:ph type="title"/>
          </p:nvPr>
        </p:nvSpPr>
        <p:spPr>
          <a:xfrm>
            <a:off x="0" y="5562600"/>
            <a:ext cx="9144000" cy="1143000"/>
          </a:xfrm>
        </p:spPr>
        <p:txBody>
          <a:bodyPr/>
          <a:lstStyle/>
          <a:p>
            <a:pPr algn="ct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Naleem Hajiar (Rah) declaring  the decision of Sri Lanka Islamic Renaissance Movement to establish a Technical Training Institute.</a:t>
            </a:r>
            <a:r>
              <a:rPr lang="en-US" sz="1800" dirty="0"/>
              <a:t> </a:t>
            </a:r>
            <a:r>
              <a:rPr lang="en-US" sz="1800" dirty="0" smtClean="0"/>
              <a:t>In the presence of Ministers </a:t>
            </a:r>
            <a:r>
              <a:rPr lang="en-US" sz="1800" dirty="0" err="1" smtClean="0"/>
              <a:t>M.H.Mohamed</a:t>
            </a:r>
            <a:r>
              <a:rPr lang="en-US" sz="1800" dirty="0" smtClean="0"/>
              <a:t>, </a:t>
            </a:r>
            <a:r>
              <a:rPr lang="en-US" sz="1800" dirty="0" err="1" smtClean="0"/>
              <a:t>A.C.S.Hameed</a:t>
            </a:r>
            <a:r>
              <a:rPr lang="en-US" sz="1800" dirty="0" smtClean="0"/>
              <a:t> , Former Minister </a:t>
            </a:r>
            <a:r>
              <a:rPr lang="en-US" sz="1800" dirty="0" err="1" smtClean="0"/>
              <a:t>Dr.Badiuddin</a:t>
            </a:r>
            <a:r>
              <a:rPr lang="en-US" sz="1800" dirty="0" smtClean="0"/>
              <a:t> Mahmood , Sir </a:t>
            </a:r>
            <a:r>
              <a:rPr lang="en-US" sz="1800" dirty="0" err="1" smtClean="0"/>
              <a:t>Razick</a:t>
            </a:r>
            <a:r>
              <a:rPr lang="en-US" sz="1800" dirty="0" smtClean="0"/>
              <a:t> </a:t>
            </a:r>
            <a:r>
              <a:rPr lang="en-US" sz="1800" dirty="0" err="1" smtClean="0"/>
              <a:t>Fareed</a:t>
            </a:r>
            <a:r>
              <a:rPr lang="en-US" sz="1800" dirty="0" smtClean="0"/>
              <a:t> and others  on 22</a:t>
            </a:r>
            <a:r>
              <a:rPr lang="en-US" sz="1800" baseline="30000" dirty="0" smtClean="0"/>
              <a:t>nd</a:t>
            </a:r>
            <a:r>
              <a:rPr lang="en-US" sz="1800" dirty="0" smtClean="0"/>
              <a:t> February 1982</a:t>
            </a:r>
            <a:endParaRPr lang="en-US" sz="1800" dirty="0"/>
          </a:p>
        </p:txBody>
      </p:sp>
    </p:spTree>
    <p:extLst>
      <p:ext uri="{BB962C8B-B14F-4D97-AF65-F5344CB8AC3E}">
        <p14:creationId xmlns:p14="http://schemas.microsoft.com/office/powerpoint/2010/main" xmlns="" val="38434811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76200" y="4572001"/>
            <a:ext cx="8991600" cy="685799"/>
          </a:xfrm>
        </p:spPr>
        <p:txBody>
          <a:bodyPr>
            <a:normAutofit fontScale="92500" lnSpcReduction="20000"/>
          </a:bodyPr>
          <a:lstStyle/>
          <a:p>
            <a:r>
              <a:rPr lang="en-US" dirty="0" smtClean="0">
                <a:solidFill>
                  <a:schemeClr val="accent1">
                    <a:lumMod val="75000"/>
                  </a:schemeClr>
                </a:solidFill>
              </a:rPr>
              <a:t>                Sheikh Saleh </a:t>
            </a:r>
            <a:r>
              <a:rPr lang="en-US" dirty="0" err="1" smtClean="0">
                <a:solidFill>
                  <a:schemeClr val="accent1">
                    <a:lumMod val="75000"/>
                  </a:schemeClr>
                </a:solidFill>
              </a:rPr>
              <a:t>Kamel</a:t>
            </a:r>
            <a:r>
              <a:rPr lang="en-US" dirty="0" smtClean="0">
                <a:solidFill>
                  <a:schemeClr val="accent1">
                    <a:lumMod val="75000"/>
                  </a:schemeClr>
                </a:solidFill>
              </a:rPr>
              <a:t>             Naleem Hajiar (Rah)              </a:t>
            </a:r>
            <a:r>
              <a:rPr lang="en-US" dirty="0" err="1" smtClean="0">
                <a:solidFill>
                  <a:schemeClr val="accent1">
                    <a:lumMod val="75000"/>
                  </a:schemeClr>
                </a:solidFill>
              </a:rPr>
              <a:t>Dr.Muhammed</a:t>
            </a:r>
            <a:r>
              <a:rPr lang="en-US" dirty="0" smtClean="0">
                <a:solidFill>
                  <a:schemeClr val="accent1">
                    <a:lumMod val="75000"/>
                  </a:schemeClr>
                </a:solidFill>
              </a:rPr>
              <a:t> </a:t>
            </a:r>
          </a:p>
          <a:p>
            <a:pPr algn="ctr"/>
            <a:r>
              <a:rPr lang="en-US" dirty="0" smtClean="0">
                <a:solidFill>
                  <a:schemeClr val="accent1">
                    <a:lumMod val="75000"/>
                  </a:schemeClr>
                </a:solidFill>
              </a:rPr>
              <a:t>                                                                                                     </a:t>
            </a:r>
            <a:r>
              <a:rPr lang="en-US" dirty="0" err="1" smtClean="0">
                <a:solidFill>
                  <a:schemeClr val="accent1">
                    <a:lumMod val="75000"/>
                  </a:schemeClr>
                </a:solidFill>
              </a:rPr>
              <a:t>Abdo</a:t>
            </a:r>
            <a:r>
              <a:rPr lang="en-US" dirty="0" smtClean="0">
                <a:solidFill>
                  <a:schemeClr val="accent1">
                    <a:lumMod val="75000"/>
                  </a:schemeClr>
                </a:solidFill>
              </a:rPr>
              <a:t> </a:t>
            </a:r>
            <a:r>
              <a:rPr lang="en-US" dirty="0">
                <a:solidFill>
                  <a:schemeClr val="accent1">
                    <a:lumMod val="75000"/>
                  </a:schemeClr>
                </a:solidFill>
              </a:rPr>
              <a:t>Y</a:t>
            </a:r>
            <a:r>
              <a:rPr lang="en-US" dirty="0" smtClean="0">
                <a:solidFill>
                  <a:schemeClr val="accent1">
                    <a:lumMod val="75000"/>
                  </a:schemeClr>
                </a:solidFill>
              </a:rPr>
              <a:t>amani (Rah)</a:t>
            </a:r>
            <a:endParaRPr lang="en-US" dirty="0">
              <a:solidFill>
                <a:schemeClr val="accent1">
                  <a:lumMod val="75000"/>
                </a:schemeClr>
              </a:solidFill>
            </a:endParaRPr>
          </a:p>
        </p:txBody>
      </p:sp>
      <p:sp>
        <p:nvSpPr>
          <p:cNvPr id="13" name="Title 12"/>
          <p:cNvSpPr>
            <a:spLocks noGrp="1"/>
          </p:cNvSpPr>
          <p:nvPr>
            <p:ph type="ctrTitle"/>
          </p:nvPr>
        </p:nvSpPr>
        <p:spPr>
          <a:xfrm>
            <a:off x="1206649" y="762000"/>
            <a:ext cx="7175351" cy="1295400"/>
          </a:xfrm>
        </p:spPr>
        <p:txBody>
          <a:bodyPr/>
          <a:lstStyle/>
          <a:p>
            <a:pPr marL="182880" indent="0" algn="ctr">
              <a:buNone/>
            </a:pPr>
            <a:r>
              <a:rPr lang="en-US" dirty="0" smtClean="0">
                <a:solidFill>
                  <a:schemeClr val="bg2">
                    <a:lumMod val="50000"/>
                  </a:schemeClr>
                </a:solidFill>
              </a:rPr>
              <a:t>Founders</a:t>
            </a:r>
            <a:endParaRPr lang="en-US" dirty="0">
              <a:solidFill>
                <a:schemeClr val="bg2">
                  <a:lumMod val="50000"/>
                </a:schemeClr>
              </a:solidFill>
            </a:endParaRPr>
          </a:p>
        </p:txBody>
      </p:sp>
      <p:pic>
        <p:nvPicPr>
          <p:cNvPr id="15" name="Picture 14" descr="g4.jpg"/>
          <p:cNvPicPr>
            <a:picLocks/>
          </p:cNvPicPr>
          <p:nvPr/>
        </p:nvPicPr>
        <p:blipFill>
          <a:blip r:embed="rId2"/>
          <a:stretch>
            <a:fillRect/>
          </a:stretch>
        </p:blipFill>
        <p:spPr>
          <a:xfrm>
            <a:off x="1295399" y="2493327"/>
            <a:ext cx="1715135" cy="1871345"/>
          </a:xfrm>
          <a:prstGeom prst="rect">
            <a:avLst/>
          </a:prstGeom>
          <a:ln>
            <a:noFill/>
          </a:ln>
          <a:effectLst>
            <a:softEdge rad="112500"/>
          </a:effectLst>
        </p:spPr>
      </p:pic>
      <p:pic>
        <p:nvPicPr>
          <p:cNvPr id="16" name="Picture 15" descr="g5.jpg"/>
          <p:cNvPicPr>
            <a:picLocks/>
          </p:cNvPicPr>
          <p:nvPr/>
        </p:nvPicPr>
        <p:blipFill>
          <a:blip r:embed="rId3"/>
          <a:stretch>
            <a:fillRect/>
          </a:stretch>
        </p:blipFill>
        <p:spPr>
          <a:xfrm>
            <a:off x="3810000" y="2362200"/>
            <a:ext cx="1905000" cy="2042086"/>
          </a:xfrm>
          <a:prstGeom prst="rect">
            <a:avLst/>
          </a:prstGeom>
          <a:ln>
            <a:noFill/>
          </a:ln>
          <a:effectLst>
            <a:softEdge rad="112500"/>
          </a:effectLst>
        </p:spPr>
      </p:pic>
      <p:pic>
        <p:nvPicPr>
          <p:cNvPr id="17" name="Picture 16" descr="g6.jpg"/>
          <p:cNvPicPr>
            <a:picLocks/>
          </p:cNvPicPr>
          <p:nvPr/>
        </p:nvPicPr>
        <p:blipFill>
          <a:blip r:embed="rId4"/>
          <a:stretch>
            <a:fillRect/>
          </a:stretch>
        </p:blipFill>
        <p:spPr>
          <a:xfrm>
            <a:off x="6705600" y="2483484"/>
            <a:ext cx="1676400" cy="1891030"/>
          </a:xfrm>
          <a:prstGeom prst="rect">
            <a:avLst/>
          </a:prstGeom>
          <a:ln>
            <a:noFill/>
          </a:ln>
          <a:effectLst>
            <a:softEdge rad="112500"/>
          </a:effectLst>
        </p:spPr>
      </p:pic>
    </p:spTree>
    <p:extLst>
      <p:ext uri="{BB962C8B-B14F-4D97-AF65-F5344CB8AC3E}">
        <p14:creationId xmlns:p14="http://schemas.microsoft.com/office/powerpoint/2010/main" xmlns="" val="1096016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 y="4471441"/>
            <a:ext cx="3782595" cy="1219200"/>
          </a:xfrm>
        </p:spPr>
        <p:txBody>
          <a:bodyPr/>
          <a:lstStyle/>
          <a:p>
            <a:pPr marL="0" indent="0" algn="ctr">
              <a:buNone/>
            </a:pPr>
            <a:r>
              <a:rPr lang="en-US" sz="2000" dirty="0">
                <a:solidFill>
                  <a:schemeClr val="accent2">
                    <a:lumMod val="50000"/>
                  </a:schemeClr>
                </a:solidFill>
                <a:effectLst/>
              </a:rPr>
              <a:t>Foundation Stone Laying by </a:t>
            </a:r>
            <a:r>
              <a:rPr lang="en-US" sz="2000" dirty="0" smtClean="0">
                <a:solidFill>
                  <a:schemeClr val="accent2">
                    <a:lumMod val="50000"/>
                  </a:schemeClr>
                </a:solidFill>
                <a:effectLst/>
              </a:rPr>
              <a:t> </a:t>
            </a:r>
            <a:r>
              <a:rPr lang="en-US" sz="2000" dirty="0">
                <a:solidFill>
                  <a:schemeClr val="accent2">
                    <a:lumMod val="50000"/>
                  </a:schemeClr>
                </a:solidFill>
                <a:effectLst/>
              </a:rPr>
              <a:t>Naleem </a:t>
            </a:r>
            <a:r>
              <a:rPr lang="en-US" sz="2000" dirty="0" smtClean="0">
                <a:solidFill>
                  <a:schemeClr val="accent2">
                    <a:lumMod val="50000"/>
                  </a:schemeClr>
                </a:solidFill>
                <a:effectLst/>
              </a:rPr>
              <a:t>Hajiar (Rah) on 7</a:t>
            </a:r>
            <a:r>
              <a:rPr lang="en-US" sz="2000" baseline="30000" dirty="0" smtClean="0">
                <a:solidFill>
                  <a:schemeClr val="accent2">
                    <a:lumMod val="50000"/>
                  </a:schemeClr>
                </a:solidFill>
                <a:effectLst/>
              </a:rPr>
              <a:t>th</a:t>
            </a:r>
            <a:r>
              <a:rPr lang="en-US" sz="2000" dirty="0" smtClean="0">
                <a:solidFill>
                  <a:schemeClr val="accent2">
                    <a:lumMod val="50000"/>
                  </a:schemeClr>
                </a:solidFill>
                <a:effectLst/>
              </a:rPr>
              <a:t> July 1985</a:t>
            </a:r>
            <a:endParaRPr lang="en-US" sz="2000" dirty="0">
              <a:solidFill>
                <a:schemeClr val="accent2">
                  <a:lumMod val="50000"/>
                </a:schemeClr>
              </a:solidFill>
            </a:endParaRPr>
          </a:p>
        </p:txBody>
      </p:sp>
      <p:pic>
        <p:nvPicPr>
          <p:cNvPr id="3074" name="Picture 5" descr="g14.jpg"/>
          <p:cNvPicPr>
            <a:picLocks noChangeAspect="1" noChangeArrowheads="1"/>
          </p:cNvPicPr>
          <p:nvPr/>
        </p:nvPicPr>
        <p:blipFill>
          <a:blip r:embed="rId2">
            <a:extLst>
              <a:ext uri="{28A0092B-C50C-407E-A947-70E740481C1C}">
                <a14:useLocalDpi xmlns:a14="http://schemas.microsoft.com/office/drawing/2010/main" xmlns="" val="0"/>
              </a:ext>
            </a:extLst>
          </a:blip>
          <a:srcRect r="2353"/>
          <a:stretch>
            <a:fillRect/>
          </a:stretch>
        </p:blipFill>
        <p:spPr bwMode="auto">
          <a:xfrm>
            <a:off x="3945340" y="3304083"/>
            <a:ext cx="4953000" cy="355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Inspecting the site by H.E Dr.Yamani ..jpg"/>
          <p:cNvPicPr>
            <a:picLocks noGrp="1" noChangeAspect="1"/>
          </p:cNvPicPr>
          <p:nvPr isPhoto="1"/>
        </p:nvPicPr>
        <p:blipFill>
          <a:blip r:embed="rId3" cstate="print">
            <a:lum/>
          </a:blip>
          <a:stretch>
            <a:fillRect/>
          </a:stretch>
        </p:blipFill>
        <p:spPr>
          <a:xfrm>
            <a:off x="179804" y="152399"/>
            <a:ext cx="4758687" cy="3151683"/>
          </a:xfrm>
          <a:prstGeom prst="rect">
            <a:avLst/>
          </a:prstGeom>
          <a:noFill/>
          <a:ln>
            <a:noFill/>
          </a:ln>
        </p:spPr>
      </p:pic>
      <p:sp>
        <p:nvSpPr>
          <p:cNvPr id="3" name="Rectangle 2"/>
          <p:cNvSpPr/>
          <p:nvPr/>
        </p:nvSpPr>
        <p:spPr>
          <a:xfrm>
            <a:off x="5004731" y="381000"/>
            <a:ext cx="3986869" cy="2246769"/>
          </a:xfrm>
          <a:prstGeom prst="rect">
            <a:avLst/>
          </a:prstGeom>
        </p:spPr>
        <p:txBody>
          <a:bodyPr wrap="square">
            <a:spAutoFit/>
          </a:bodyPr>
          <a:lstStyle/>
          <a:p>
            <a:pPr algn="ctr"/>
            <a:r>
              <a:rPr lang="en-US" sz="2000" b="1" dirty="0">
                <a:solidFill>
                  <a:schemeClr val="accent2">
                    <a:lumMod val="50000"/>
                  </a:schemeClr>
                </a:solidFill>
                <a:latin typeface="+mj-lt"/>
              </a:rPr>
              <a:t>Dr. </a:t>
            </a:r>
            <a:r>
              <a:rPr lang="en-US" sz="2000" b="1" dirty="0" err="1">
                <a:solidFill>
                  <a:schemeClr val="accent2">
                    <a:lumMod val="50000"/>
                  </a:schemeClr>
                </a:solidFill>
                <a:latin typeface="+mj-lt"/>
              </a:rPr>
              <a:t>Muhammed</a:t>
            </a:r>
            <a:r>
              <a:rPr lang="en-US" sz="2000" b="1" dirty="0">
                <a:solidFill>
                  <a:schemeClr val="accent2">
                    <a:lumMod val="50000"/>
                  </a:schemeClr>
                </a:solidFill>
                <a:latin typeface="+mj-lt"/>
              </a:rPr>
              <a:t> </a:t>
            </a:r>
            <a:r>
              <a:rPr lang="en-US" sz="2000" b="1" dirty="0" err="1">
                <a:solidFill>
                  <a:schemeClr val="accent2">
                    <a:lumMod val="50000"/>
                  </a:schemeClr>
                </a:solidFill>
                <a:latin typeface="+mj-lt"/>
              </a:rPr>
              <a:t>Abdo</a:t>
            </a:r>
            <a:r>
              <a:rPr lang="en-US" sz="2000" b="1" dirty="0">
                <a:solidFill>
                  <a:schemeClr val="accent2">
                    <a:lumMod val="50000"/>
                  </a:schemeClr>
                </a:solidFill>
                <a:latin typeface="+mj-lt"/>
              </a:rPr>
              <a:t> Yamani (Rah) &amp; Dr. Abdullah Omar </a:t>
            </a:r>
            <a:r>
              <a:rPr lang="en-US" sz="2000" b="1" dirty="0" err="1">
                <a:solidFill>
                  <a:schemeClr val="accent2">
                    <a:lumMod val="50000"/>
                  </a:schemeClr>
                </a:solidFill>
                <a:latin typeface="+mj-lt"/>
              </a:rPr>
              <a:t>Naseef</a:t>
            </a:r>
            <a:r>
              <a:rPr lang="en-US" sz="2000" b="1" dirty="0">
                <a:solidFill>
                  <a:schemeClr val="accent2">
                    <a:lumMod val="50000"/>
                  </a:schemeClr>
                </a:solidFill>
                <a:latin typeface="+mj-lt"/>
              </a:rPr>
              <a:t>, Secretary General of </a:t>
            </a:r>
            <a:r>
              <a:rPr lang="en-US" sz="2000" b="1" dirty="0" err="1" smtClean="0">
                <a:solidFill>
                  <a:schemeClr val="accent2">
                    <a:lumMod val="50000"/>
                  </a:schemeClr>
                </a:solidFill>
                <a:latin typeface="+mj-lt"/>
              </a:rPr>
              <a:t>Rabithathul</a:t>
            </a:r>
            <a:r>
              <a:rPr lang="en-US" sz="2000" b="1" dirty="0" smtClean="0">
                <a:solidFill>
                  <a:schemeClr val="accent2">
                    <a:lumMod val="50000"/>
                  </a:schemeClr>
                </a:solidFill>
                <a:latin typeface="+mj-lt"/>
              </a:rPr>
              <a:t> </a:t>
            </a:r>
            <a:r>
              <a:rPr lang="en-US" sz="2000" b="1" dirty="0" err="1" smtClean="0">
                <a:solidFill>
                  <a:schemeClr val="accent2">
                    <a:lumMod val="50000"/>
                  </a:schemeClr>
                </a:solidFill>
                <a:latin typeface="+mj-lt"/>
              </a:rPr>
              <a:t>Alam</a:t>
            </a:r>
            <a:r>
              <a:rPr lang="en-US" sz="2000" b="1" dirty="0" smtClean="0">
                <a:solidFill>
                  <a:schemeClr val="accent2">
                    <a:lumMod val="50000"/>
                  </a:schemeClr>
                </a:solidFill>
                <a:latin typeface="+mj-lt"/>
              </a:rPr>
              <a:t> Al-</a:t>
            </a:r>
            <a:r>
              <a:rPr lang="en-US" sz="2000" b="1" dirty="0" err="1" smtClean="0">
                <a:solidFill>
                  <a:schemeClr val="accent2">
                    <a:lumMod val="50000"/>
                  </a:schemeClr>
                </a:solidFill>
                <a:latin typeface="+mj-lt"/>
              </a:rPr>
              <a:t>Islami</a:t>
            </a:r>
            <a:r>
              <a:rPr lang="en-US" sz="2000" b="1" dirty="0" smtClean="0">
                <a:solidFill>
                  <a:schemeClr val="accent2">
                    <a:lumMod val="50000"/>
                  </a:schemeClr>
                </a:solidFill>
                <a:latin typeface="+mj-lt"/>
              </a:rPr>
              <a:t> </a:t>
            </a:r>
            <a:r>
              <a:rPr lang="en-US" sz="2000" b="1" dirty="0">
                <a:solidFill>
                  <a:schemeClr val="accent2">
                    <a:lumMod val="50000"/>
                  </a:schemeClr>
                </a:solidFill>
                <a:latin typeface="+mj-lt"/>
              </a:rPr>
              <a:t>inspecting the site for IQRAA T.T.I.     </a:t>
            </a:r>
            <a:endParaRPr lang="en-US" sz="2000" b="1" dirty="0" smtClean="0">
              <a:solidFill>
                <a:schemeClr val="accent2">
                  <a:lumMod val="50000"/>
                </a:schemeClr>
              </a:solidFill>
              <a:latin typeface="+mj-lt"/>
            </a:endParaRPr>
          </a:p>
          <a:p>
            <a:pPr algn="ctr"/>
            <a:r>
              <a:rPr lang="en-US" sz="2000" b="1" dirty="0" smtClean="0">
                <a:solidFill>
                  <a:schemeClr val="accent2">
                    <a:lumMod val="50000"/>
                  </a:schemeClr>
                </a:solidFill>
                <a:latin typeface="+mj-lt"/>
              </a:rPr>
              <a:t>         </a:t>
            </a:r>
            <a:r>
              <a:rPr lang="en-US" sz="2000" b="1" dirty="0">
                <a:solidFill>
                  <a:schemeClr val="accent2">
                    <a:lumMod val="50000"/>
                  </a:schemeClr>
                </a:solidFill>
                <a:latin typeface="+mj-lt"/>
              </a:rPr>
              <a:t>on 6th March 1985</a:t>
            </a:r>
          </a:p>
        </p:txBody>
      </p:sp>
    </p:spTree>
    <p:extLst>
      <p:ext uri="{BB962C8B-B14F-4D97-AF65-F5344CB8AC3E}">
        <p14:creationId xmlns:p14="http://schemas.microsoft.com/office/powerpoint/2010/main" xmlns="" val="3648850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ilding work in Progress.jpg"/>
          <p:cNvPicPr>
            <a:picLocks noGrp="1" noChangeAspect="1"/>
          </p:cNvPicPr>
          <p:nvPr isPhoto="1"/>
        </p:nvPicPr>
        <p:blipFill>
          <a:blip r:embed="rId2" cstate="print">
            <a:lum/>
          </a:blip>
          <a:stretch>
            <a:fillRect/>
          </a:stretch>
        </p:blipFill>
        <p:spPr>
          <a:xfrm>
            <a:off x="76200" y="76200"/>
            <a:ext cx="4448114" cy="3009900"/>
          </a:xfrm>
          <a:prstGeom prst="rect">
            <a:avLst/>
          </a:prstGeom>
          <a:noFill/>
          <a:ln>
            <a:noFill/>
          </a:ln>
        </p:spPr>
      </p:pic>
      <p:sp>
        <p:nvSpPr>
          <p:cNvPr id="4" name="Title 3"/>
          <p:cNvSpPr>
            <a:spLocks noGrp="1"/>
          </p:cNvSpPr>
          <p:nvPr>
            <p:ph type="title"/>
          </p:nvPr>
        </p:nvSpPr>
        <p:spPr>
          <a:xfrm>
            <a:off x="308211" y="3037049"/>
            <a:ext cx="4267200" cy="838200"/>
          </a:xfrm>
        </p:spPr>
        <p:txBody>
          <a:bodyPr/>
          <a:lstStyle/>
          <a:p>
            <a:pPr marL="0" indent="0" algn="ctr">
              <a:buNone/>
            </a:pPr>
            <a:r>
              <a:rPr lang="en-US" sz="2000" dirty="0" smtClean="0">
                <a:solidFill>
                  <a:srgbClr val="002060"/>
                </a:solidFill>
              </a:rPr>
              <a:t>Workshops under construction</a:t>
            </a:r>
            <a:endParaRPr lang="en-US" sz="2000" dirty="0">
              <a:solidFill>
                <a:srgbClr val="002060"/>
              </a:solidFill>
            </a:endParaRPr>
          </a:p>
        </p:txBody>
      </p:sp>
      <p:pic>
        <p:nvPicPr>
          <p:cNvPr id="5" name="Picture 4" descr="Building work nearing completion.jpg"/>
          <p:cNvPicPr>
            <a:picLocks noGrp="1" noChangeAspect="1"/>
          </p:cNvPicPr>
          <p:nvPr isPhoto="1"/>
        </p:nvPicPr>
        <p:blipFill>
          <a:blip r:embed="rId3" cstate="print">
            <a:lum/>
          </a:blip>
          <a:stretch>
            <a:fillRect/>
          </a:stretch>
        </p:blipFill>
        <p:spPr>
          <a:xfrm>
            <a:off x="4600432" y="76200"/>
            <a:ext cx="4448114" cy="3009900"/>
          </a:xfrm>
          <a:prstGeom prst="rect">
            <a:avLst/>
          </a:prstGeom>
          <a:noFill/>
          <a:ln>
            <a:noFill/>
          </a:ln>
        </p:spPr>
      </p:pic>
      <p:sp>
        <p:nvSpPr>
          <p:cNvPr id="3" name="Rectangle 2"/>
          <p:cNvSpPr/>
          <p:nvPr/>
        </p:nvSpPr>
        <p:spPr>
          <a:xfrm>
            <a:off x="4870934" y="3096778"/>
            <a:ext cx="3893462" cy="369332"/>
          </a:xfrm>
          <a:prstGeom prst="rect">
            <a:avLst/>
          </a:prstGeom>
        </p:spPr>
        <p:txBody>
          <a:bodyPr wrap="square">
            <a:spAutoFit/>
          </a:bodyPr>
          <a:lstStyle/>
          <a:p>
            <a:r>
              <a:rPr lang="en-US" b="1" dirty="0">
                <a:solidFill>
                  <a:srgbClr val="002060"/>
                </a:solidFill>
                <a:latin typeface="+mj-lt"/>
              </a:rPr>
              <a:t>Workshops nearing completion</a:t>
            </a:r>
          </a:p>
        </p:txBody>
      </p:sp>
      <p:pic>
        <p:nvPicPr>
          <p:cNvPr id="6" name="Picture 5" descr="4.jpg"/>
          <p:cNvPicPr>
            <a:picLocks noGrp="1" noChangeAspect="1"/>
          </p:cNvPicPr>
          <p:nvPr isPhoto="1"/>
        </p:nvPicPr>
        <p:blipFill>
          <a:blip r:embed="rId4" cstate="print">
            <a:lum/>
          </a:blip>
          <a:stretch>
            <a:fillRect/>
          </a:stretch>
        </p:blipFill>
        <p:spPr>
          <a:xfrm>
            <a:off x="105770" y="3456149"/>
            <a:ext cx="4337876" cy="3009900"/>
          </a:xfrm>
          <a:prstGeom prst="rect">
            <a:avLst/>
          </a:prstGeom>
          <a:noFill/>
          <a:ln>
            <a:noFill/>
          </a:ln>
        </p:spPr>
      </p:pic>
      <p:sp>
        <p:nvSpPr>
          <p:cNvPr id="7" name="Rectangle 6"/>
          <p:cNvSpPr/>
          <p:nvPr/>
        </p:nvSpPr>
        <p:spPr>
          <a:xfrm>
            <a:off x="-609600" y="6172200"/>
            <a:ext cx="6019799" cy="646331"/>
          </a:xfrm>
          <a:prstGeom prst="rect">
            <a:avLst/>
          </a:prstGeom>
        </p:spPr>
        <p:txBody>
          <a:bodyPr wrap="square">
            <a:spAutoFit/>
          </a:bodyPr>
          <a:lstStyle/>
          <a:p>
            <a:pPr algn="ctr"/>
            <a:endParaRPr lang="en-US" b="1" dirty="0" smtClean="0">
              <a:solidFill>
                <a:schemeClr val="accent2">
                  <a:lumMod val="50000"/>
                </a:schemeClr>
              </a:solidFill>
              <a:latin typeface="+mj-lt"/>
            </a:endParaRPr>
          </a:p>
          <a:p>
            <a:pPr algn="ctr"/>
            <a:r>
              <a:rPr lang="en-US" b="1" dirty="0" smtClean="0">
                <a:solidFill>
                  <a:srgbClr val="002060"/>
                </a:solidFill>
                <a:latin typeface="+mj-lt"/>
              </a:rPr>
              <a:t>Workshops </a:t>
            </a:r>
            <a:r>
              <a:rPr lang="en-US" b="1" dirty="0">
                <a:solidFill>
                  <a:srgbClr val="002060"/>
                </a:solidFill>
                <a:latin typeface="+mj-lt"/>
              </a:rPr>
              <a:t>after </a:t>
            </a:r>
            <a:r>
              <a:rPr lang="en-US" b="1" dirty="0" smtClean="0">
                <a:solidFill>
                  <a:srgbClr val="002060"/>
                </a:solidFill>
                <a:latin typeface="+mj-lt"/>
              </a:rPr>
              <a:t>completion of </a:t>
            </a:r>
            <a:r>
              <a:rPr lang="en-US" b="1" dirty="0">
                <a:solidFill>
                  <a:srgbClr val="002060"/>
                </a:solidFill>
                <a:latin typeface="+mj-lt"/>
              </a:rPr>
              <a:t>construction</a:t>
            </a:r>
          </a:p>
        </p:txBody>
      </p:sp>
      <p:pic>
        <p:nvPicPr>
          <p:cNvPr id="8" name="Picture 6" descr="g16.jpg"/>
          <p:cNvPicPr>
            <a:picLocks noChangeAspect="1" noChangeArrowheads="1"/>
          </p:cNvPicPr>
          <p:nvPr/>
        </p:nvPicPr>
        <p:blipFill>
          <a:blip r:embed="rId5">
            <a:extLst>
              <a:ext uri="{28A0092B-C50C-407E-A947-70E740481C1C}">
                <a14:useLocalDpi xmlns:a14="http://schemas.microsoft.com/office/drawing/2010/main" xmlns="" val="0"/>
              </a:ext>
            </a:extLst>
          </a:blip>
          <a:srcRect r="4192"/>
          <a:stretch>
            <a:fillRect/>
          </a:stretch>
        </p:blipFill>
        <p:spPr bwMode="auto">
          <a:xfrm>
            <a:off x="4586784" y="3456149"/>
            <a:ext cx="4461762" cy="3009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4842501" y="6211669"/>
            <a:ext cx="4572000" cy="584775"/>
          </a:xfrm>
          <a:prstGeom prst="rect">
            <a:avLst/>
          </a:prstGeom>
        </p:spPr>
        <p:txBody>
          <a:bodyPr>
            <a:spAutoFit/>
          </a:bodyPr>
          <a:lstStyle/>
          <a:p>
            <a:r>
              <a:rPr lang="en-US" sz="1600" b="1" dirty="0">
                <a:solidFill>
                  <a:srgbClr val="002060"/>
                </a:solidFill>
                <a:latin typeface="+mj-lt"/>
              </a:rPr>
              <a:t>National President Al Haj Naleem (Rah) at Inauguration of the Institute  01.01.1992</a:t>
            </a:r>
          </a:p>
        </p:txBody>
      </p:sp>
    </p:spTree>
    <p:extLst>
      <p:ext uri="{BB962C8B-B14F-4D97-AF65-F5344CB8AC3E}">
        <p14:creationId xmlns:p14="http://schemas.microsoft.com/office/powerpoint/2010/main" xmlns="" val="22063870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change of Token  by H.E.Dr.Yamani &amp; Haji Naleem.jpg"/>
          <p:cNvPicPr>
            <a:picLocks noGrp="1" noChangeAspect="1"/>
          </p:cNvPicPr>
          <p:nvPr isPhoto="1"/>
        </p:nvPicPr>
        <p:blipFill>
          <a:blip r:embed="rId2" cstate="print">
            <a:lum/>
          </a:blip>
          <a:stretch>
            <a:fillRect/>
          </a:stretch>
        </p:blipFill>
        <p:spPr>
          <a:xfrm>
            <a:off x="4572000" y="3200400"/>
            <a:ext cx="4419601" cy="2971800"/>
          </a:xfrm>
          <a:prstGeom prst="rect">
            <a:avLst/>
          </a:prstGeom>
          <a:noFill/>
          <a:ln>
            <a:noFill/>
          </a:ln>
        </p:spPr>
      </p:pic>
      <p:sp>
        <p:nvSpPr>
          <p:cNvPr id="4" name="Title 3"/>
          <p:cNvSpPr>
            <a:spLocks noGrp="1"/>
          </p:cNvSpPr>
          <p:nvPr>
            <p:ph type="title"/>
          </p:nvPr>
        </p:nvSpPr>
        <p:spPr>
          <a:xfrm>
            <a:off x="4473308" y="6172200"/>
            <a:ext cx="4646808" cy="609600"/>
          </a:xfrm>
        </p:spPr>
        <p:txBody>
          <a:bodyPr/>
          <a:lstStyle/>
          <a:p>
            <a:pPr marL="0" indent="0" algn="ctr">
              <a:buNone/>
            </a:pPr>
            <a:r>
              <a:rPr lang="en-US" sz="1800" dirty="0" smtClean="0">
                <a:solidFill>
                  <a:schemeClr val="accent2">
                    <a:lumMod val="50000"/>
                  </a:schemeClr>
                </a:solidFill>
              </a:rPr>
              <a:t>Naleem Hajiar (Rah) &amp; Dr. </a:t>
            </a:r>
            <a:r>
              <a:rPr lang="en-US" sz="1800" dirty="0" err="1" smtClean="0">
                <a:solidFill>
                  <a:schemeClr val="accent2">
                    <a:lumMod val="50000"/>
                  </a:schemeClr>
                </a:solidFill>
              </a:rPr>
              <a:t>Abdo</a:t>
            </a:r>
            <a:r>
              <a:rPr lang="en-US" sz="1800" dirty="0" smtClean="0">
                <a:solidFill>
                  <a:schemeClr val="accent2">
                    <a:lumMod val="50000"/>
                  </a:schemeClr>
                </a:solidFill>
              </a:rPr>
              <a:t> Yamani (Rah)  exchanging token gifts</a:t>
            </a:r>
            <a:endParaRPr lang="en-US" sz="1800" dirty="0">
              <a:solidFill>
                <a:schemeClr val="accent2">
                  <a:lumMod val="50000"/>
                </a:schemeClr>
              </a:solidFill>
            </a:endParaRPr>
          </a:p>
        </p:txBody>
      </p:sp>
      <p:pic>
        <p:nvPicPr>
          <p:cNvPr id="5" name="Picture 4" descr="H.E.Dr.Yamani Addressing the gathering.jpg"/>
          <p:cNvPicPr>
            <a:picLocks noGrp="1" noChangeAspect="1"/>
          </p:cNvPicPr>
          <p:nvPr isPhoto="1"/>
        </p:nvPicPr>
        <p:blipFill>
          <a:blip r:embed="rId3" cstate="print">
            <a:lum/>
          </a:blip>
          <a:stretch>
            <a:fillRect/>
          </a:stretch>
        </p:blipFill>
        <p:spPr>
          <a:xfrm>
            <a:off x="112531" y="3200400"/>
            <a:ext cx="4307069" cy="2971800"/>
          </a:xfrm>
          <a:prstGeom prst="rect">
            <a:avLst/>
          </a:prstGeom>
          <a:noFill/>
          <a:ln>
            <a:noFill/>
          </a:ln>
        </p:spPr>
      </p:pic>
      <p:sp>
        <p:nvSpPr>
          <p:cNvPr id="3" name="Rectangle 2"/>
          <p:cNvSpPr/>
          <p:nvPr/>
        </p:nvSpPr>
        <p:spPr>
          <a:xfrm>
            <a:off x="112531" y="5943600"/>
            <a:ext cx="4459469" cy="1107996"/>
          </a:xfrm>
          <a:prstGeom prst="rect">
            <a:avLst/>
          </a:prstGeom>
        </p:spPr>
        <p:txBody>
          <a:bodyPr wrap="square">
            <a:spAutoFit/>
          </a:bodyPr>
          <a:lstStyle/>
          <a:p>
            <a:pPr algn="ctr"/>
            <a:endParaRPr lang="en-US" sz="1600" b="1" dirty="0" smtClean="0">
              <a:solidFill>
                <a:schemeClr val="accent2">
                  <a:lumMod val="50000"/>
                </a:schemeClr>
              </a:solidFill>
              <a:latin typeface="+mj-lt"/>
            </a:endParaRPr>
          </a:p>
          <a:p>
            <a:pPr algn="ctr"/>
            <a:r>
              <a:rPr lang="en-US" sz="1600" b="1" dirty="0" smtClean="0">
                <a:solidFill>
                  <a:schemeClr val="accent2">
                    <a:lumMod val="50000"/>
                  </a:schemeClr>
                </a:solidFill>
                <a:latin typeface="+mj-lt"/>
              </a:rPr>
              <a:t>H.E</a:t>
            </a:r>
            <a:r>
              <a:rPr lang="en-US" sz="1600" b="1" dirty="0">
                <a:solidFill>
                  <a:schemeClr val="accent2">
                    <a:lumMod val="50000"/>
                  </a:schemeClr>
                </a:solidFill>
                <a:latin typeface="+mj-lt"/>
              </a:rPr>
              <a:t>. Dr. </a:t>
            </a:r>
            <a:r>
              <a:rPr lang="en-US" sz="1600" b="1" dirty="0" err="1">
                <a:solidFill>
                  <a:schemeClr val="accent2">
                    <a:lumMod val="50000"/>
                  </a:schemeClr>
                </a:solidFill>
                <a:latin typeface="+mj-lt"/>
              </a:rPr>
              <a:t>Abdo</a:t>
            </a:r>
            <a:r>
              <a:rPr lang="en-US" sz="1600" b="1" dirty="0">
                <a:solidFill>
                  <a:schemeClr val="accent2">
                    <a:lumMod val="50000"/>
                  </a:schemeClr>
                </a:solidFill>
                <a:latin typeface="+mj-lt"/>
              </a:rPr>
              <a:t> Yamani (Rah) </a:t>
            </a:r>
            <a:r>
              <a:rPr lang="en-US" sz="1600" b="1" dirty="0" smtClean="0">
                <a:solidFill>
                  <a:schemeClr val="accent2">
                    <a:lumMod val="50000"/>
                  </a:schemeClr>
                </a:solidFill>
                <a:latin typeface="+mj-lt"/>
              </a:rPr>
              <a:t> </a:t>
            </a:r>
            <a:r>
              <a:rPr lang="en-US" sz="1600" b="1" dirty="0">
                <a:solidFill>
                  <a:schemeClr val="accent2">
                    <a:lumMod val="50000"/>
                  </a:schemeClr>
                </a:solidFill>
                <a:latin typeface="+mj-lt"/>
              </a:rPr>
              <a:t>addressing the gathering after the opening of the Institute</a:t>
            </a:r>
            <a:r>
              <a:rPr lang="en-US" dirty="0"/>
              <a:t/>
            </a:r>
            <a:br>
              <a:rPr lang="en-US" dirty="0"/>
            </a:br>
            <a:endParaRPr lang="en-US" dirty="0"/>
          </a:p>
        </p:txBody>
      </p:sp>
      <p:pic>
        <p:nvPicPr>
          <p:cNvPr id="6" name="Picture 5" descr="H.E.The President R.Premadasa unvailing the plaque.jpg"/>
          <p:cNvPicPr>
            <a:picLocks noGrp="1" noChangeAspect="1"/>
          </p:cNvPicPr>
          <p:nvPr isPhoto="1"/>
        </p:nvPicPr>
        <p:blipFill>
          <a:blip r:embed="rId4" cstate="print">
            <a:lum/>
          </a:blip>
          <a:stretch>
            <a:fillRect/>
          </a:stretch>
        </p:blipFill>
        <p:spPr>
          <a:xfrm>
            <a:off x="4572001" y="152400"/>
            <a:ext cx="4419600" cy="2869324"/>
          </a:xfrm>
          <a:prstGeom prst="rect">
            <a:avLst/>
          </a:prstGeom>
          <a:noFill/>
          <a:ln>
            <a:noFill/>
          </a:ln>
        </p:spPr>
      </p:pic>
      <p:pic>
        <p:nvPicPr>
          <p:cNvPr id="7" name="Picture 6" descr="Guests are being conducted to the vanue of the opening ceremony.jpg"/>
          <p:cNvPicPr>
            <a:picLocks noGrp="1" noChangeAspect="1"/>
          </p:cNvPicPr>
          <p:nvPr isPhoto="1"/>
        </p:nvPicPr>
        <p:blipFill>
          <a:blip r:embed="rId5" cstate="print">
            <a:lum/>
          </a:blip>
          <a:stretch>
            <a:fillRect/>
          </a:stretch>
        </p:blipFill>
        <p:spPr>
          <a:xfrm>
            <a:off x="152401" y="152400"/>
            <a:ext cx="4267200" cy="2869324"/>
          </a:xfrm>
          <a:prstGeom prst="rect">
            <a:avLst/>
          </a:prstGeom>
          <a:noFill/>
          <a:ln>
            <a:noFill/>
          </a:ln>
        </p:spPr>
      </p:pic>
      <p:sp>
        <p:nvSpPr>
          <p:cNvPr id="8" name="Rectangle 7"/>
          <p:cNvSpPr/>
          <p:nvPr/>
        </p:nvSpPr>
        <p:spPr>
          <a:xfrm>
            <a:off x="112532" y="2561862"/>
            <a:ext cx="4307070" cy="584775"/>
          </a:xfrm>
          <a:prstGeom prst="rect">
            <a:avLst/>
          </a:prstGeom>
        </p:spPr>
        <p:txBody>
          <a:bodyPr wrap="square">
            <a:spAutoFit/>
          </a:bodyPr>
          <a:lstStyle/>
          <a:p>
            <a:pPr algn="ctr"/>
            <a:r>
              <a:rPr lang="en-US" sz="1600" b="1" dirty="0">
                <a:solidFill>
                  <a:srgbClr val="002060"/>
                </a:solidFill>
                <a:latin typeface="+mj-lt"/>
              </a:rPr>
              <a:t>President </a:t>
            </a:r>
            <a:r>
              <a:rPr lang="en-US" sz="1600" b="1" dirty="0" err="1">
                <a:solidFill>
                  <a:srgbClr val="002060"/>
                </a:solidFill>
                <a:latin typeface="+mj-lt"/>
              </a:rPr>
              <a:t>R.Premadasa</a:t>
            </a:r>
            <a:r>
              <a:rPr lang="en-US" sz="1600" b="1" dirty="0">
                <a:solidFill>
                  <a:srgbClr val="002060"/>
                </a:solidFill>
                <a:latin typeface="+mj-lt"/>
              </a:rPr>
              <a:t> and </a:t>
            </a:r>
            <a:r>
              <a:rPr lang="en-US" sz="1600" b="1" dirty="0" err="1">
                <a:solidFill>
                  <a:srgbClr val="002060"/>
                </a:solidFill>
                <a:latin typeface="+mj-lt"/>
              </a:rPr>
              <a:t>Dr</a:t>
            </a:r>
            <a:r>
              <a:rPr lang="en-US" sz="1600" b="1" dirty="0">
                <a:solidFill>
                  <a:srgbClr val="002060"/>
                </a:solidFill>
                <a:latin typeface="+mj-lt"/>
              </a:rPr>
              <a:t> Yamani  are being conducted to the venue</a:t>
            </a:r>
          </a:p>
        </p:txBody>
      </p:sp>
      <p:sp>
        <p:nvSpPr>
          <p:cNvPr id="9" name="Rectangle 8"/>
          <p:cNvSpPr/>
          <p:nvPr/>
        </p:nvSpPr>
        <p:spPr>
          <a:xfrm>
            <a:off x="4594747" y="2561862"/>
            <a:ext cx="4572000" cy="584775"/>
          </a:xfrm>
          <a:prstGeom prst="rect">
            <a:avLst/>
          </a:prstGeom>
        </p:spPr>
        <p:txBody>
          <a:bodyPr>
            <a:spAutoFit/>
          </a:bodyPr>
          <a:lstStyle/>
          <a:p>
            <a:pPr algn="ctr"/>
            <a:r>
              <a:rPr lang="en-US" sz="1600" b="1" dirty="0">
                <a:solidFill>
                  <a:srgbClr val="002060"/>
                </a:solidFill>
                <a:latin typeface="+mj-lt"/>
              </a:rPr>
              <a:t>H.E. the President of Sri Lanka declare opening the Institute on 18</a:t>
            </a:r>
            <a:r>
              <a:rPr lang="en-US" sz="1600" b="1" baseline="30000" dirty="0">
                <a:solidFill>
                  <a:srgbClr val="002060"/>
                </a:solidFill>
                <a:latin typeface="+mj-lt"/>
              </a:rPr>
              <a:t>th</a:t>
            </a:r>
            <a:r>
              <a:rPr lang="en-US" sz="1600" b="1" dirty="0">
                <a:solidFill>
                  <a:srgbClr val="002060"/>
                </a:solidFill>
                <a:latin typeface="+mj-lt"/>
              </a:rPr>
              <a:t> April 1992</a:t>
            </a:r>
          </a:p>
        </p:txBody>
      </p:sp>
    </p:spTree>
    <p:extLst>
      <p:ext uri="{BB962C8B-B14F-4D97-AF65-F5344CB8AC3E}">
        <p14:creationId xmlns:p14="http://schemas.microsoft.com/office/powerpoint/2010/main" xmlns="" val="39642672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st Certificate awarding ceremony.jpg"/>
          <p:cNvPicPr>
            <a:picLocks noGrp="1" noChangeAspect="1"/>
          </p:cNvPicPr>
          <p:nvPr isPhoto="1"/>
        </p:nvPicPr>
        <p:blipFill>
          <a:blip r:embed="rId2" cstate="print">
            <a:lum/>
          </a:blip>
          <a:stretch>
            <a:fillRect/>
          </a:stretch>
        </p:blipFill>
        <p:spPr>
          <a:xfrm>
            <a:off x="76200" y="76200"/>
            <a:ext cx="4419600" cy="3098800"/>
          </a:xfrm>
          <a:prstGeom prst="rect">
            <a:avLst/>
          </a:prstGeom>
          <a:noFill/>
          <a:ln>
            <a:noFill/>
          </a:ln>
        </p:spPr>
      </p:pic>
      <p:sp>
        <p:nvSpPr>
          <p:cNvPr id="4" name="Title 3"/>
          <p:cNvSpPr>
            <a:spLocks noGrp="1"/>
          </p:cNvSpPr>
          <p:nvPr>
            <p:ph type="title"/>
          </p:nvPr>
        </p:nvSpPr>
        <p:spPr>
          <a:xfrm>
            <a:off x="42081" y="3098800"/>
            <a:ext cx="4267201" cy="609600"/>
          </a:xfrm>
        </p:spPr>
        <p:txBody>
          <a:bodyPr/>
          <a:lstStyle/>
          <a:p>
            <a:pPr marL="0" indent="0" algn="ctr">
              <a:buNone/>
            </a:pPr>
            <a:r>
              <a:rPr lang="en-US" sz="1800" dirty="0" smtClean="0"/>
              <a:t>First Certificate Awarding Ceremony</a:t>
            </a:r>
            <a:endParaRPr lang="en-US" sz="1800" dirty="0"/>
          </a:p>
        </p:txBody>
      </p:sp>
      <p:pic>
        <p:nvPicPr>
          <p:cNvPr id="5" name="Picture 4" descr="At the 10th Anniversary.jpg"/>
          <p:cNvPicPr>
            <a:picLocks noGrp="1" noChangeAspect="1"/>
          </p:cNvPicPr>
          <p:nvPr isPhoto="1"/>
        </p:nvPicPr>
        <p:blipFill>
          <a:blip r:embed="rId3" cstate="print">
            <a:lum/>
          </a:blip>
          <a:stretch>
            <a:fillRect/>
          </a:stretch>
        </p:blipFill>
        <p:spPr>
          <a:xfrm>
            <a:off x="4724400" y="76200"/>
            <a:ext cx="4343400" cy="3098800"/>
          </a:xfrm>
          <a:prstGeom prst="rect">
            <a:avLst/>
          </a:prstGeom>
          <a:noFill/>
          <a:ln>
            <a:noFill/>
          </a:ln>
        </p:spPr>
      </p:pic>
      <p:sp>
        <p:nvSpPr>
          <p:cNvPr id="3" name="Rectangle 2"/>
          <p:cNvSpPr/>
          <p:nvPr/>
        </p:nvSpPr>
        <p:spPr>
          <a:xfrm>
            <a:off x="4924694" y="3183719"/>
            <a:ext cx="3942811" cy="369332"/>
          </a:xfrm>
          <a:prstGeom prst="rect">
            <a:avLst/>
          </a:prstGeom>
        </p:spPr>
        <p:txBody>
          <a:bodyPr wrap="none">
            <a:spAutoFit/>
          </a:bodyPr>
          <a:lstStyle/>
          <a:p>
            <a:r>
              <a:rPr lang="en-US" b="1" dirty="0">
                <a:solidFill>
                  <a:srgbClr val="002060"/>
                </a:solidFill>
                <a:latin typeface="+mj-lt"/>
              </a:rPr>
              <a:t>10</a:t>
            </a:r>
            <a:r>
              <a:rPr lang="en-US" b="1" baseline="30000" dirty="0">
                <a:solidFill>
                  <a:srgbClr val="002060"/>
                </a:solidFill>
                <a:latin typeface="+mj-lt"/>
              </a:rPr>
              <a:t>th</a:t>
            </a:r>
            <a:r>
              <a:rPr lang="en-US" b="1" dirty="0">
                <a:solidFill>
                  <a:srgbClr val="002060"/>
                </a:solidFill>
                <a:latin typeface="+mj-lt"/>
              </a:rPr>
              <a:t> Certificate Awarding Ceremony</a:t>
            </a:r>
          </a:p>
        </p:txBody>
      </p:sp>
      <p:pic>
        <p:nvPicPr>
          <p:cNvPr id="6" name="Picture 5" descr="Signing the Iqraa Trust Deeds.jpg"/>
          <p:cNvPicPr>
            <a:picLocks noGrp="1" noChangeAspect="1"/>
          </p:cNvPicPr>
          <p:nvPr isPhoto="1"/>
        </p:nvPicPr>
        <p:blipFill>
          <a:blip r:embed="rId4" cstate="print">
            <a:lum/>
          </a:blip>
          <a:stretch>
            <a:fillRect/>
          </a:stretch>
        </p:blipFill>
        <p:spPr>
          <a:xfrm>
            <a:off x="152399" y="3564708"/>
            <a:ext cx="4419517" cy="3140892"/>
          </a:xfrm>
          <a:prstGeom prst="rect">
            <a:avLst/>
          </a:prstGeom>
          <a:noFill/>
          <a:ln>
            <a:noFill/>
          </a:ln>
        </p:spPr>
      </p:pic>
      <p:sp>
        <p:nvSpPr>
          <p:cNvPr id="7" name="Rectangle 6"/>
          <p:cNvSpPr/>
          <p:nvPr/>
        </p:nvSpPr>
        <p:spPr>
          <a:xfrm>
            <a:off x="4610099" y="4955358"/>
            <a:ext cx="4572000" cy="1477328"/>
          </a:xfrm>
          <a:prstGeom prst="rect">
            <a:avLst/>
          </a:prstGeom>
        </p:spPr>
        <p:txBody>
          <a:bodyPr>
            <a:spAutoFit/>
          </a:bodyPr>
          <a:lstStyle/>
          <a:p>
            <a:pPr algn="ctr"/>
            <a:r>
              <a:rPr lang="en-US" b="1" dirty="0">
                <a:solidFill>
                  <a:srgbClr val="002060"/>
                </a:solidFill>
                <a:latin typeface="+mj-lt"/>
              </a:rPr>
              <a:t>Creation of the Iqraa T.T.I. Trust</a:t>
            </a:r>
            <a:br>
              <a:rPr lang="en-US" b="1" dirty="0">
                <a:solidFill>
                  <a:srgbClr val="002060"/>
                </a:solidFill>
                <a:latin typeface="+mj-lt"/>
              </a:rPr>
            </a:br>
            <a:r>
              <a:rPr lang="en-US" b="1" dirty="0">
                <a:solidFill>
                  <a:srgbClr val="002060"/>
                </a:solidFill>
                <a:latin typeface="+mj-lt"/>
              </a:rPr>
              <a:t> Col. </a:t>
            </a:r>
            <a:r>
              <a:rPr lang="en-US" b="1" dirty="0" err="1">
                <a:solidFill>
                  <a:srgbClr val="002060"/>
                </a:solidFill>
                <a:latin typeface="+mj-lt"/>
              </a:rPr>
              <a:t>Zaki</a:t>
            </a:r>
            <a:r>
              <a:rPr lang="en-US" b="1" dirty="0">
                <a:solidFill>
                  <a:srgbClr val="002060"/>
                </a:solidFill>
                <a:latin typeface="+mj-lt"/>
              </a:rPr>
              <a:t> Azad </a:t>
            </a:r>
            <a:r>
              <a:rPr lang="en-US" b="1" dirty="0" err="1">
                <a:solidFill>
                  <a:srgbClr val="002060"/>
                </a:solidFill>
                <a:latin typeface="+mj-lt"/>
              </a:rPr>
              <a:t>Rahimi</a:t>
            </a:r>
            <a:r>
              <a:rPr lang="en-US" b="1" dirty="0">
                <a:solidFill>
                  <a:srgbClr val="002060"/>
                </a:solidFill>
                <a:latin typeface="+mj-lt"/>
              </a:rPr>
              <a:t>(Director General Iqraa), National President SLIRM Al Haj M.I.M. Naleem (Rah) and Al Haj Yakooth Naleem</a:t>
            </a:r>
          </a:p>
        </p:txBody>
      </p:sp>
    </p:spTree>
    <p:extLst>
      <p:ext uri="{BB962C8B-B14F-4D97-AF65-F5344CB8AC3E}">
        <p14:creationId xmlns:p14="http://schemas.microsoft.com/office/powerpoint/2010/main" xmlns="" val="31331713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1848</TotalTime>
  <Words>473</Words>
  <Application>Microsoft Office PowerPoint</Application>
  <PresentationFormat>On-screen Show (4:3)</PresentationFormat>
  <Paragraphs>123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Slipstream</vt:lpstr>
      <vt:lpstr>IQRAA TECHNICAL TRAINING INSTITUTE-SRI LANKA</vt:lpstr>
      <vt:lpstr>Slide 2</vt:lpstr>
      <vt:lpstr>Naleem Hajiar (Rah) Founder of  Jamiah Naleemiah  &amp;  Iqraa Technical Training Institute</vt:lpstr>
      <vt:lpstr>        Naleem Hajiar (Rah) declaring  the decision of Sri Lanka Islamic Renaissance Movement to establish a Technical Training Institute. In the presence of Ministers M.H.Mohamed, A.C.S.Hameed , Former Minister Dr.Badiuddin Mahmood , Sir Razick Fareed and others  on 22nd February 1982</vt:lpstr>
      <vt:lpstr>Founders</vt:lpstr>
      <vt:lpstr>Foundation Stone Laying by  Naleem Hajiar (Rah) on 7th July 1985</vt:lpstr>
      <vt:lpstr>Workshops under construction</vt:lpstr>
      <vt:lpstr>Naleem Hajiar (Rah) &amp; Dr. Abdo Yamani (Rah)  exchanging token gifts</vt:lpstr>
      <vt:lpstr>First Certificate Awarding Ceremony</vt:lpstr>
      <vt:lpstr>Slide 10</vt:lpstr>
      <vt:lpstr>COURSES AND THEIR DURATION</vt:lpstr>
      <vt:lpstr>Slide 12</vt:lpstr>
      <vt:lpstr>Slide 13</vt:lpstr>
      <vt:lpstr>Slide 14</vt:lpstr>
      <vt:lpstr>Slide 15</vt:lpstr>
      <vt:lpstr>Slide 16</vt:lpstr>
      <vt:lpstr>Slide 17</vt:lpstr>
      <vt:lpstr>Slide 18</vt:lpstr>
      <vt:lpstr>Slide 19</vt:lpstr>
      <vt:lpstr>Slide 20</vt:lpstr>
      <vt:lpstr>Ministry of Skill Development &amp; Vocational Training   Tertiary &amp; Vocational Education Commission   All Government  &amp; Private Technical Colleges &amp; Vocational Training institutes</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Administrator</dc:creator>
  <cp:lastModifiedBy>Danushka</cp:lastModifiedBy>
  <cp:revision>155</cp:revision>
  <dcterms:created xsi:type="dcterms:W3CDTF">2012-05-23T06:31:26Z</dcterms:created>
  <dcterms:modified xsi:type="dcterms:W3CDTF">2016-08-26T12:55:26Z</dcterms:modified>
</cp:coreProperties>
</file>